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450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624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372" r:id="rId22"/>
    <p:sldId id="429" r:id="rId23"/>
    <p:sldId id="445" r:id="rId24"/>
    <p:sldId id="430" r:id="rId25"/>
    <p:sldId id="375" r:id="rId26"/>
    <p:sldId id="363" r:id="rId27"/>
    <p:sldId id="432" r:id="rId28"/>
    <p:sldId id="378" r:id="rId29"/>
    <p:sldId id="377" r:id="rId30"/>
    <p:sldId id="447" r:id="rId31"/>
    <p:sldId id="448" r:id="rId32"/>
    <p:sldId id="434" r:id="rId33"/>
    <p:sldId id="383" r:id="rId34"/>
    <p:sldId id="449" r:id="rId35"/>
    <p:sldId id="627" r:id="rId36"/>
    <p:sldId id="451" r:id="rId37"/>
    <p:sldId id="452" r:id="rId38"/>
    <p:sldId id="453" r:id="rId39"/>
    <p:sldId id="379" r:id="rId40"/>
    <p:sldId id="409" r:id="rId41"/>
    <p:sldId id="381" r:id="rId42"/>
    <p:sldId id="437" r:id="rId43"/>
    <p:sldId id="385" r:id="rId44"/>
    <p:sldId id="386" r:id="rId45"/>
    <p:sldId id="388" r:id="rId46"/>
    <p:sldId id="389" r:id="rId47"/>
    <p:sldId id="439" r:id="rId48"/>
    <p:sldId id="438" r:id="rId49"/>
    <p:sldId id="390" r:id="rId50"/>
    <p:sldId id="392" r:id="rId51"/>
    <p:sldId id="393" r:id="rId52"/>
    <p:sldId id="395" r:id="rId53"/>
    <p:sldId id="442" r:id="rId54"/>
    <p:sldId id="398" r:id="rId55"/>
    <p:sldId id="400" r:id="rId56"/>
    <p:sldId id="401" r:id="rId57"/>
    <p:sldId id="402" r:id="rId58"/>
    <p:sldId id="403" r:id="rId59"/>
    <p:sldId id="406" r:id="rId60"/>
    <p:sldId id="440" r:id="rId61"/>
    <p:sldId id="454" r:id="rId62"/>
    <p:sldId id="413" r:id="rId63"/>
    <p:sldId id="370" r:id="rId64"/>
  </p:sldIdLst>
  <p:sldSz cx="1344295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  <p15:guide id="3" orient="horz" pos="23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536"/>
    <a:srgbClr val="2D5542"/>
    <a:srgbClr val="30624A"/>
    <a:srgbClr val="1B1612"/>
    <a:srgbClr val="3B7159"/>
    <a:srgbClr val="231815"/>
    <a:srgbClr val="2E5946"/>
    <a:srgbClr val="1F3D2F"/>
    <a:srgbClr val="E6E6E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4" autoAdjust="0"/>
    <p:restoredTop sz="94704" autoAdjust="0"/>
  </p:normalViewPr>
  <p:slideViewPr>
    <p:cSldViewPr>
      <p:cViewPr>
        <p:scale>
          <a:sx n="90" d="100"/>
          <a:sy n="90" d="100"/>
        </p:scale>
        <p:origin x="312" y="-204"/>
      </p:cViewPr>
      <p:guideLst>
        <p:guide orient="horz" pos="2382"/>
        <p:guide pos="4234"/>
        <p:guide orient="horz" pos="23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9030"/>
    </p:cViewPr>
  </p:sorterViewPr>
  <p:notesViewPr>
    <p:cSldViewPr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CA59-A2CF-4B97-BD6B-5FB63FA6203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81CB0-4B89-4F25-8DA6-ED7BBC7028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67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571C7838-1921-4FBB-BD39-0D157D0E0C7F}" type="datetimeFigureOut">
              <a:rPr lang="ko-KR" altLang="en-US" smtClean="0"/>
              <a:pPr/>
              <a:t>2023-05-04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85C6072E-5F50-489B-A2A3-615447009C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91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" y="1424"/>
            <a:ext cx="13440560" cy="7558415"/>
          </a:xfrm>
          <a:prstGeom prst="rect">
            <a:avLst/>
          </a:prstGeom>
        </p:spPr>
      </p:pic>
      <p:sp>
        <p:nvSpPr>
          <p:cNvPr id="41" name="텍스트 개체 틀 40"/>
          <p:cNvSpPr>
            <a:spLocks noGrp="1"/>
          </p:cNvSpPr>
          <p:nvPr>
            <p:ph type="body" sz="quarter" idx="14" hasCustomPrompt="1"/>
          </p:nvPr>
        </p:nvSpPr>
        <p:spPr>
          <a:xfrm>
            <a:off x="10523447" y="6588944"/>
            <a:ext cx="1991696" cy="336157"/>
          </a:xfrm>
        </p:spPr>
        <p:txBody>
          <a:bodyPr>
            <a:spAutoFit/>
          </a:bodyPr>
          <a:lstStyle>
            <a:lvl1pPr algn="r">
              <a:buNone/>
              <a:defRPr kumimoji="1" lang="ko-KR" altLang="en-US" sz="150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39" name="텍스트 개체 틀 3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48041" y="2590631"/>
            <a:ext cx="9357437" cy="443879"/>
          </a:xfrm>
        </p:spPr>
        <p:txBody>
          <a:bodyPr anchor="ctr">
            <a:spAutoFit/>
          </a:bodyPr>
          <a:lstStyle>
            <a:lvl1pPr marL="0" marR="0" indent="0" algn="r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ko-KR" altLang="en-US" sz="2200" b="1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1" i="0" u="none" strike="noStrike" kern="1200" cap="none" normalizeH="0" baseline="0" noProof="0" dirty="0">
                <a:ln>
                  <a:noFill/>
                </a:ln>
                <a:solidFill>
                  <a:srgbClr val="6B7175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제목을 입력하세요</a:t>
            </a:r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85936" y="4140672"/>
            <a:ext cx="9319542" cy="289991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kumimoji="1" lang="ko-KR" altLang="en-US" sz="1200" b="0" i="0" u="none" strike="noStrike" kern="1200" cap="none" normalizeH="0" baseline="0" dirty="0" smtClean="0">
                <a:ln>
                  <a:noFill/>
                </a:ln>
                <a:solidFill>
                  <a:srgbClr val="7F818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소제목을 입력하세요</a:t>
            </a:r>
          </a:p>
        </p:txBody>
      </p:sp>
      <p:sp>
        <p:nvSpPr>
          <p:cNvPr id="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3180777" y="3015535"/>
            <a:ext cx="9424702" cy="837105"/>
          </a:xfrm>
        </p:spPr>
        <p:txBody>
          <a:bodyPr anchor="ctr">
            <a:spAutoFit/>
          </a:bodyPr>
          <a:lstStyle>
            <a:lvl1pPr algn="r">
              <a:defRPr kumimoji="1" lang="ko-KR" altLang="en-US" sz="4700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" y="0"/>
            <a:ext cx="13441673" cy="7559040"/>
          </a:xfrm>
          <a:prstGeom prst="rect">
            <a:avLst/>
          </a:prstGeom>
        </p:spPr>
      </p:pic>
      <p:sp>
        <p:nvSpPr>
          <p:cNvPr id="3" name="제목 8"/>
          <p:cNvSpPr>
            <a:spLocks noGrp="1"/>
          </p:cNvSpPr>
          <p:nvPr>
            <p:ph type="title" idx="4294967295"/>
          </p:nvPr>
        </p:nvSpPr>
        <p:spPr>
          <a:xfrm>
            <a:off x="1181852" y="5358288"/>
            <a:ext cx="6716424" cy="504057"/>
          </a:xfrm>
        </p:spPr>
        <p:txBody>
          <a:bodyPr>
            <a:noAutofit/>
          </a:bodyPr>
          <a:lstStyle/>
          <a:p>
            <a:pPr algn="l"/>
            <a:endParaRPr lang="ko-KR" altLang="en-US" sz="3500" b="1" dirty="0">
              <a:solidFill>
                <a:srgbClr val="3B71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1181852" y="5868864"/>
            <a:ext cx="8328127" cy="7195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521528" indent="0">
              <a:buNone/>
              <a:defRPr sz="1600"/>
            </a:lvl2pPr>
            <a:lvl3pPr marL="1043056" indent="0">
              <a:buNone/>
              <a:defRPr sz="1600"/>
            </a:lvl3pPr>
            <a:lvl4pPr marL="1564584" indent="0">
              <a:buNone/>
              <a:defRPr sz="1600"/>
            </a:lvl4pPr>
            <a:lvl5pPr marL="2086112" indent="0">
              <a:buNone/>
              <a:defRPr sz="1600"/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" y="1111"/>
            <a:ext cx="13441673" cy="7559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27995" y="2268463"/>
            <a:ext cx="6608188" cy="536212"/>
          </a:xfrm>
        </p:spPr>
        <p:txBody>
          <a:bodyPr wrap="square" anchor="ctr">
            <a:spAutoFit/>
          </a:bodyPr>
          <a:lstStyle>
            <a:lvl1pPr algn="l">
              <a:defRPr sz="2800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7995" y="610491"/>
            <a:ext cx="2353601" cy="1875040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15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2627991" y="6948983"/>
            <a:ext cx="485663" cy="318512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" y="1111"/>
            <a:ext cx="13441673" cy="755904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2009125" y="2340472"/>
            <a:ext cx="9424702" cy="936321"/>
          </a:xfrm>
        </p:spPr>
        <p:txBody>
          <a:bodyPr anchor="t">
            <a:spAutoFit/>
          </a:bodyPr>
          <a:lstStyle>
            <a:lvl1pPr algn="ctr">
              <a:defRPr kumimoji="1" lang="ko-KR" altLang="en-US" sz="5400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2013650" y="3367531"/>
            <a:ext cx="9415653" cy="413101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2000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2013650" y="3797837"/>
            <a:ext cx="9415653" cy="289991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200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725628" y="4687645"/>
            <a:ext cx="1991696" cy="336157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50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2424407" y="317030"/>
            <a:ext cx="701868" cy="335473"/>
          </a:xfrm>
          <a:prstGeom prst="rect">
            <a:avLst/>
          </a:prstGeom>
        </p:spPr>
        <p:txBody>
          <a:bodyPr/>
          <a:lstStyle>
            <a:lvl1pPr algn="r">
              <a:defRPr sz="1764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25020C4-ABE2-4ABF-BF51-9A6586E3E3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4202"/>
            <a:ext cx="2698728" cy="36706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1273531" y="7179215"/>
            <a:ext cx="216941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컴퓨터공학부</a:t>
            </a:r>
          </a:p>
        </p:txBody>
      </p:sp>
    </p:spTree>
    <p:extLst>
      <p:ext uri="{BB962C8B-B14F-4D97-AF65-F5344CB8AC3E}">
        <p14:creationId xmlns:p14="http://schemas.microsoft.com/office/powerpoint/2010/main" val="369237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2356" y="152802"/>
            <a:ext cx="8458238" cy="36004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00678" y="1478259"/>
            <a:ext cx="11986630" cy="5557451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5">
                <a:latin typeface="HY나무L" pitchFamily="18" charset="-127"/>
                <a:ea typeface="HY나무L" pitchFamily="18" charset="-127"/>
              </a:defRPr>
            </a:lvl3pPr>
            <a:lvl4pPr>
              <a:defRPr sz="1544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2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" y="1111"/>
            <a:ext cx="13441673" cy="6753268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6841416" cy="597509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2148" y="1764295"/>
            <a:ext cx="12098655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72148" y="7008172"/>
            <a:ext cx="3136689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93009" y="7008172"/>
            <a:ext cx="4256934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9000"/>
          <a:stretch/>
        </p:blipFill>
        <p:spPr>
          <a:xfrm>
            <a:off x="11151284" y="49009"/>
            <a:ext cx="2258566" cy="648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12689770" y="694898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A4FA48-44A0-411E-95BB-9C2B7F71404B}" type="slidenum">
              <a:rPr lang="ko-KR" altLang="en-US" sz="1800" smtClean="0"/>
              <a:t>‹#›</a:t>
            </a:fld>
            <a:endParaRPr lang="ko-KR" altLang="en-US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0" r:id="rId4"/>
    <p:sldLayoutId id="2147483655" r:id="rId5"/>
    <p:sldLayoutId id="2147483657" r:id="rId6"/>
    <p:sldLayoutId id="2147483658" r:id="rId7"/>
    <p:sldLayoutId id="2147483662" r:id="rId8"/>
  </p:sldLayoutIdLst>
  <p:hf sldNum="0" hdr="0" ftr="0" dt="0"/>
  <p:txStyles>
    <p:titleStyle>
      <a:lvl1pPr algn="l" defTabSz="1043056" rtl="0" eaLnBrk="1" latinLnBrk="1" hangingPunct="1">
        <a:spcBef>
          <a:spcPct val="0"/>
        </a:spcBef>
        <a:buNone/>
        <a:defRPr sz="36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9025731" y="6732959"/>
            <a:ext cx="4568825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ko-KR" altLang="en-US" sz="1600" spc="30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인하공업전문대 컴퓨터정보학과</a:t>
            </a:r>
            <a:endParaRPr lang="en-US" altLang="ko-KR" sz="1600" spc="300" dirty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988354" y="2736277"/>
            <a:ext cx="5184576" cy="90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1" latinLnBrk="1" hangingPunct="1">
              <a:defRPr/>
            </a:pPr>
            <a:r>
              <a:rPr lang="ko-KR" altLang="en-US" sz="4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웹프로그래밍</a:t>
            </a:r>
            <a:endParaRPr lang="ko-KR" altLang="en-US" sz="4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4453223" y="2178997"/>
            <a:ext cx="4536504" cy="47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HTML+CSS3+JavaScript</a:t>
            </a:r>
            <a:endParaRPr lang="ko-KR" altLang="en-US" sz="2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8947" y="45247"/>
            <a:ext cx="9865096" cy="597509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800" dirty="0"/>
              <a:t>예제 </a:t>
            </a:r>
            <a:r>
              <a:rPr lang="en-US" altLang="ko-KR" sz="2800" dirty="0"/>
              <a:t>6–3 </a:t>
            </a:r>
            <a:r>
              <a:rPr lang="ko-KR" altLang="en-US" sz="2800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67039" y="3801170"/>
            <a:ext cx="4415322" cy="2942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323" dirty="0"/>
              <a:t>&lt;!DOCTYPE html&gt;</a:t>
            </a:r>
          </a:p>
          <a:p>
            <a:pPr defTabSz="198450"/>
            <a:r>
              <a:rPr lang="en-US" altLang="ko-KR" sz="1323" dirty="0"/>
              <a:t>&lt;html&gt;</a:t>
            </a:r>
          </a:p>
          <a:p>
            <a:pPr defTabSz="198450"/>
            <a:r>
              <a:rPr lang="en-US" altLang="ko-KR" sz="1323" dirty="0"/>
              <a:t>&lt;head&gt;&lt;title&gt;</a:t>
            </a:r>
            <a:r>
              <a:rPr lang="ko-KR" altLang="en-US" sz="1323" dirty="0"/>
              <a:t>외부 파일에 자바스크립트 작성</a:t>
            </a:r>
            <a:r>
              <a:rPr lang="en-US" altLang="ko-KR" sz="1323" dirty="0"/>
              <a:t>&lt;/title&gt;</a:t>
            </a:r>
          </a:p>
          <a:p>
            <a:pPr defTabSz="198450"/>
            <a:r>
              <a:rPr lang="en-US" altLang="ko-KR" sz="1323" b="1" dirty="0"/>
              <a:t>&lt;script </a:t>
            </a:r>
            <a:r>
              <a:rPr lang="en-US" altLang="ko-KR" sz="1323" b="1" dirty="0" err="1"/>
              <a:t>src</a:t>
            </a:r>
            <a:r>
              <a:rPr lang="en-US" altLang="ko-KR" sz="1323" b="1" dirty="0"/>
              <a:t>="lib.js"&gt;</a:t>
            </a:r>
          </a:p>
          <a:p>
            <a:pPr defTabSz="198450"/>
            <a:r>
              <a:rPr lang="en-US" altLang="ko-KR" sz="1323" b="1" dirty="0"/>
              <a:t>&lt;/script&gt;</a:t>
            </a:r>
          </a:p>
          <a:p>
            <a:pPr defTabSz="198450"/>
            <a:r>
              <a:rPr lang="en-US" altLang="ko-KR" sz="1323" dirty="0"/>
              <a:t>&lt;/head&gt;</a:t>
            </a:r>
          </a:p>
          <a:p>
            <a:pPr defTabSz="198450"/>
            <a:r>
              <a:rPr lang="en-US" altLang="ko-KR" sz="1323" dirty="0"/>
              <a:t>&lt;body&gt;</a:t>
            </a:r>
          </a:p>
          <a:p>
            <a:pPr defTabSz="198450"/>
            <a:r>
              <a:rPr lang="en-US" altLang="ko-KR" sz="1323" dirty="0"/>
              <a:t>&lt;h3&gt;</a:t>
            </a:r>
            <a:r>
              <a:rPr lang="ko-KR" altLang="en-US" sz="1323" dirty="0"/>
              <a:t>마우스 올려 보세요</a:t>
            </a:r>
            <a:r>
              <a:rPr lang="en-US" altLang="ko-KR" sz="1323" dirty="0"/>
              <a:t>&lt;/h3&gt;</a:t>
            </a:r>
          </a:p>
          <a:p>
            <a:pPr defTabSz="198450"/>
            <a:r>
              <a:rPr lang="en-US" altLang="ko-KR" sz="1323" dirty="0"/>
              <a:t>&lt;</a:t>
            </a:r>
            <a:r>
              <a:rPr lang="en-US" altLang="ko-KR" sz="1323" dirty="0" err="1"/>
              <a:t>hr</a:t>
            </a:r>
            <a:r>
              <a:rPr lang="en-US" altLang="ko-KR" sz="1323" dirty="0"/>
              <a:t>&gt;</a:t>
            </a:r>
          </a:p>
          <a:p>
            <a:pPr defTabSz="198450"/>
            <a:r>
              <a:rPr lang="en-US" altLang="ko-KR" sz="1323" dirty="0"/>
              <a:t>&lt;</a:t>
            </a:r>
            <a:r>
              <a:rPr lang="en-US" altLang="ko-KR" sz="1323" dirty="0" err="1"/>
              <a:t>img</a:t>
            </a:r>
            <a:r>
              <a:rPr lang="en-US" altLang="ko-KR" sz="1323" dirty="0"/>
              <a:t> </a:t>
            </a:r>
            <a:r>
              <a:rPr lang="en-US" altLang="ko-KR" sz="1323" dirty="0" err="1"/>
              <a:t>src</a:t>
            </a:r>
            <a:r>
              <a:rPr lang="en-US" altLang="ko-KR" sz="1323" dirty="0"/>
              <a:t>="media/apple.png" alt="</a:t>
            </a:r>
            <a:r>
              <a:rPr lang="ko-KR" altLang="en-US" sz="1323" dirty="0"/>
              <a:t>이미지</a:t>
            </a:r>
            <a:r>
              <a:rPr lang="en-US" altLang="ko-KR" sz="1323" dirty="0"/>
              <a:t>" </a:t>
            </a:r>
          </a:p>
          <a:p>
            <a:pPr defTabSz="198450"/>
            <a:r>
              <a:rPr lang="en-US" altLang="ko-KR" sz="1323" dirty="0"/>
              <a:t>		</a:t>
            </a:r>
            <a:r>
              <a:rPr lang="en-US" altLang="ko-KR" sz="1323" b="1" dirty="0" err="1"/>
              <a:t>onmouseover</a:t>
            </a:r>
            <a:r>
              <a:rPr lang="en-US" altLang="ko-KR" sz="1323" b="1" dirty="0"/>
              <a:t>="over(this)"</a:t>
            </a:r>
          </a:p>
          <a:p>
            <a:pPr defTabSz="198450"/>
            <a:r>
              <a:rPr lang="en-US" altLang="ko-KR" sz="1323" b="1" dirty="0"/>
              <a:t>		</a:t>
            </a:r>
            <a:r>
              <a:rPr lang="en-US" altLang="ko-KR" sz="1323" b="1" dirty="0" err="1"/>
              <a:t>onmouseout</a:t>
            </a:r>
            <a:r>
              <a:rPr lang="en-US" altLang="ko-KR" sz="1323" b="1" dirty="0"/>
              <a:t>="out(this)"</a:t>
            </a:r>
            <a:r>
              <a:rPr lang="en-US" altLang="ko-KR" sz="1323" dirty="0"/>
              <a:t>&gt;</a:t>
            </a:r>
          </a:p>
          <a:p>
            <a:pPr defTabSz="198450"/>
            <a:r>
              <a:rPr lang="en-US" altLang="ko-KR" sz="1323" dirty="0"/>
              <a:t>&lt;/body&gt;</a:t>
            </a:r>
          </a:p>
          <a:p>
            <a:pPr defTabSz="198450"/>
            <a:r>
              <a:rPr lang="en-US" altLang="ko-KR" sz="1323" dirty="0"/>
              <a:t>&lt;/html&gt;</a:t>
            </a:r>
            <a:endParaRPr lang="ko-KR" altLang="en-US" sz="1323" dirty="0"/>
          </a:p>
        </p:txBody>
      </p:sp>
      <p:sp>
        <p:nvSpPr>
          <p:cNvPr id="9" name="타원 8"/>
          <p:cNvSpPr/>
          <p:nvPr/>
        </p:nvSpPr>
        <p:spPr>
          <a:xfrm>
            <a:off x="2950929" y="4401000"/>
            <a:ext cx="1032098" cy="31756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8" name="직사각형 7"/>
          <p:cNvSpPr/>
          <p:nvPr/>
        </p:nvSpPr>
        <p:spPr>
          <a:xfrm>
            <a:off x="2246433" y="1241722"/>
            <a:ext cx="8893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800" kern="0" dirty="0">
                <a:latin typeface="+mj-ea"/>
                <a:ea typeface="+mj-ea"/>
              </a:rPr>
              <a:t>예제 </a:t>
            </a:r>
            <a:r>
              <a:rPr lang="en-US" altLang="ko-KR" sz="1800" kern="0" dirty="0">
                <a:latin typeface="+mj-ea"/>
                <a:ea typeface="+mj-ea"/>
              </a:rPr>
              <a:t>6–2</a:t>
            </a:r>
            <a:r>
              <a:rPr lang="ko-KR" altLang="en-US" sz="1800" kern="0" dirty="0">
                <a:latin typeface="+mj-ea"/>
                <a:ea typeface="+mj-ea"/>
              </a:rPr>
              <a:t>의 </a:t>
            </a:r>
            <a:r>
              <a:rPr lang="en-US" altLang="ko-KR" sz="1800" kern="0" dirty="0">
                <a:latin typeface="+mj-ea"/>
                <a:ea typeface="+mj-ea"/>
              </a:rPr>
              <a:t>&lt;script&gt; </a:t>
            </a:r>
            <a:r>
              <a:rPr lang="ko-KR" altLang="en-US" sz="1800" kern="0" dirty="0"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800" kern="0" dirty="0">
                <a:latin typeface="+mj-ea"/>
                <a:ea typeface="+mj-ea"/>
              </a:rPr>
              <a:t>lib.js </a:t>
            </a:r>
            <a:r>
              <a:rPr lang="ko-KR" altLang="en-US" sz="1800" kern="0" dirty="0"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800" kern="0" dirty="0">
                <a:latin typeface="+mj-ea"/>
                <a:ea typeface="+mj-ea"/>
              </a:rPr>
              <a:t>.</a:t>
            </a:r>
            <a:endParaRPr lang="ko-KR" altLang="en-US" sz="1800" kern="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039" y="2178020"/>
            <a:ext cx="3303832" cy="1517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323" dirty="0"/>
              <a:t>/* </a:t>
            </a:r>
            <a:r>
              <a:rPr lang="ko-KR" altLang="en-US" sz="1323" dirty="0"/>
              <a:t>자바스크립트 파일 </a:t>
            </a:r>
            <a:r>
              <a:rPr lang="en-US" altLang="ko-KR" sz="1323" dirty="0"/>
              <a:t>lib.js */</a:t>
            </a:r>
          </a:p>
          <a:p>
            <a:pPr defTabSz="198450"/>
            <a:r>
              <a:rPr lang="en-US" altLang="ko-KR" sz="1323" dirty="0"/>
              <a:t>function over(</a:t>
            </a:r>
            <a:r>
              <a:rPr lang="en-US" altLang="ko-KR" sz="1323" dirty="0" err="1"/>
              <a:t>obj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en-US" altLang="ko-KR" sz="1323" dirty="0" err="1"/>
              <a:t>obj.src</a:t>
            </a:r>
            <a:r>
              <a:rPr lang="en-US" altLang="ko-KR" sz="1323" dirty="0"/>
              <a:t>="media/banana.png";</a:t>
            </a:r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function out(</a:t>
            </a:r>
            <a:r>
              <a:rPr lang="en-US" altLang="ko-KR" sz="1323" dirty="0" err="1"/>
              <a:t>obj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en-US" altLang="ko-KR" sz="1323" dirty="0" err="1"/>
              <a:t>obj.src</a:t>
            </a:r>
            <a:r>
              <a:rPr lang="en-US" altLang="ko-KR" sz="1323" dirty="0"/>
              <a:t>="media/apple.png";</a:t>
            </a:r>
          </a:p>
          <a:p>
            <a:pPr defTabSz="198450"/>
            <a:r>
              <a:rPr lang="en-US" altLang="ko-KR" sz="1323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581178" y="2153065"/>
            <a:ext cx="494045" cy="27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213" dirty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213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006590" y="3085769"/>
            <a:ext cx="2596379" cy="1474016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713711" y="2745738"/>
            <a:ext cx="806631" cy="46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213" dirty="0">
                <a:solidFill>
                  <a:srgbClr val="C00000"/>
                </a:solidFill>
              </a:rPr>
              <a:t>lib.js</a:t>
            </a:r>
            <a:endParaRPr lang="ko-KR" altLang="en-US" sz="1213" dirty="0">
              <a:solidFill>
                <a:srgbClr val="C00000"/>
              </a:solidFill>
            </a:endParaRPr>
          </a:p>
          <a:p>
            <a:pPr algn="ctr"/>
            <a:r>
              <a:rPr lang="ko-KR" altLang="en-US" sz="1213" dirty="0">
                <a:solidFill>
                  <a:srgbClr val="C00000"/>
                </a:solidFill>
                <a:latin typeface="+mj-lt"/>
              </a:rPr>
              <a:t>불러오기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06" y="2574980"/>
            <a:ext cx="2205407" cy="25826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43" y="3924647"/>
            <a:ext cx="2205407" cy="258264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697" y="2113397"/>
            <a:ext cx="2318821" cy="21723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8947" y="36215"/>
            <a:ext cx="8712968" cy="597509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800" dirty="0"/>
              <a:t>예제 </a:t>
            </a:r>
            <a:r>
              <a:rPr lang="en-US" altLang="ko-KR" sz="2800" dirty="0"/>
              <a:t>6–4 </a:t>
            </a:r>
            <a:r>
              <a:rPr lang="ko-KR" altLang="en-US" sz="2800" dirty="0"/>
              <a:t>링크의 </a:t>
            </a:r>
            <a:r>
              <a:rPr lang="en-US" altLang="ko-KR" sz="2800" dirty="0" err="1"/>
              <a:t>href</a:t>
            </a:r>
            <a:r>
              <a:rPr lang="ko-KR" altLang="en-US" sz="2800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27519" y="2112535"/>
            <a:ext cx="4842921" cy="2706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&lt;head&gt;&lt;title&gt;URL</a:t>
            </a:r>
            <a:r>
              <a:rPr lang="ko-KR" altLang="en-US" sz="1544" dirty="0"/>
              <a:t>에 자바스크립트 작성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링크의 </a:t>
            </a:r>
            <a:r>
              <a:rPr lang="en-US" altLang="ko-KR" sz="1544" dirty="0" err="1"/>
              <a:t>href</a:t>
            </a:r>
            <a:r>
              <a:rPr lang="ko-KR" altLang="en-US" sz="1544" dirty="0"/>
              <a:t>에 자바스크립트 작성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&lt;a </a:t>
            </a:r>
            <a:r>
              <a:rPr lang="en-US" altLang="ko-KR" sz="1544" dirty="0" err="1"/>
              <a:t>href</a:t>
            </a:r>
            <a:r>
              <a:rPr lang="en-US" altLang="ko-KR" sz="1544" dirty="0"/>
              <a:t>="</a:t>
            </a:r>
            <a:r>
              <a:rPr lang="en-US" altLang="ko-KR" sz="1544" b="1" dirty="0" err="1"/>
              <a:t>javascript:alert</a:t>
            </a:r>
            <a:r>
              <a:rPr lang="en-US" altLang="ko-KR" sz="1544" b="1" dirty="0"/>
              <a:t>('</a:t>
            </a:r>
            <a:r>
              <a:rPr lang="ko-KR" altLang="en-US" sz="1544" b="1" dirty="0"/>
              <a:t>클릭하셨어요</a:t>
            </a:r>
            <a:r>
              <a:rPr lang="en-US" altLang="ko-KR" sz="1544" b="1" dirty="0"/>
              <a:t>?')</a:t>
            </a:r>
            <a:r>
              <a:rPr lang="en-US" altLang="ko-KR" sz="1544" dirty="0"/>
              <a:t>"&gt;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ko-KR" altLang="en-US" sz="1544" dirty="0"/>
              <a:t>클릭해보세요</a:t>
            </a:r>
            <a:r>
              <a:rPr lang="en-US" altLang="ko-KR" sz="1544" dirty="0"/>
              <a:t>&lt;/a&gt;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grpSp>
        <p:nvGrpSpPr>
          <p:cNvPr id="9" name="그룹 8"/>
          <p:cNvGrpSpPr/>
          <p:nvPr/>
        </p:nvGrpSpPr>
        <p:grpSpPr>
          <a:xfrm>
            <a:off x="8490264" y="3501858"/>
            <a:ext cx="2526914" cy="1341459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7463288" y="3719349"/>
            <a:ext cx="920927" cy="31756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1" name="자유형 10"/>
          <p:cNvSpPr/>
          <p:nvPr/>
        </p:nvSpPr>
        <p:spPr>
          <a:xfrm>
            <a:off x="7903645" y="4035199"/>
            <a:ext cx="595543" cy="336056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184971" y="1332359"/>
            <a:ext cx="9349189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/>
              <a:t>자바스크립트로 </a:t>
            </a:r>
            <a:r>
              <a:rPr lang="en-US" altLang="ko-KR" sz="2200" b="1" dirty="0"/>
              <a:t>HTML </a:t>
            </a:r>
            <a:r>
              <a:rPr lang="ko-KR" altLang="en-US" sz="2200" b="1" dirty="0" err="1"/>
              <a:t>콘텐츠를</a:t>
            </a:r>
            <a:r>
              <a:rPr lang="ko-KR" altLang="en-US" sz="2200" b="1" dirty="0"/>
              <a:t> 웹 페이지에 </a:t>
            </a:r>
            <a:r>
              <a:rPr lang="ko-KR" altLang="en-US" sz="2200" b="1"/>
              <a:t>직접 삽입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바로 브라우저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윈도우에 출력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document</a:t>
            </a:r>
            <a:r>
              <a:rPr lang="en-US" altLang="ko-KR" sz="1800" err="1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write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altLang="ko-KR" dirty="0" err="1"/>
              <a:t>document</a:t>
            </a:r>
            <a:r>
              <a:rPr lang="en-US" altLang="ko-KR" err="1"/>
              <a:t>.</a:t>
            </a:r>
            <a:r>
              <a:rPr lang="en-US" altLang="ko-KR"/>
              <a:t>write("&lt;</a:t>
            </a:r>
            <a:r>
              <a:rPr lang="en-US" altLang="ko-KR" dirty="0"/>
              <a:t>h3</a:t>
            </a:r>
            <a:r>
              <a:rPr lang="en-US" altLang="ko-KR"/>
              <a:t>&gt;Welcome!&lt;/h3&gt;");</a:t>
            </a:r>
            <a:endParaRPr lang="en-US" altLang="ko-KR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document</a:t>
            </a:r>
            <a:r>
              <a:rPr lang="en-US" altLang="ko-KR" sz="1800" err="1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writeln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lvl="2"/>
            <a:r>
              <a:rPr lang="en-US" altLang="ko-KR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ko-KR" altLang="en-US"/>
              <a:t>텍스트에 ‘</a:t>
            </a:r>
            <a:r>
              <a:rPr lang="en-US" altLang="ko-KR"/>
              <a:t>\</a:t>
            </a:r>
            <a:r>
              <a:rPr lang="en-US" altLang="ko-KR" dirty="0"/>
              <a:t>n＇</a:t>
            </a:r>
            <a:r>
              <a:rPr lang="ko-KR" altLang="en-US" dirty="0"/>
              <a:t>을 </a:t>
            </a:r>
            <a:r>
              <a:rPr lang="ko-KR" altLang="en-US"/>
              <a:t>덧붙여 출력</a:t>
            </a:r>
            <a:endParaRPr lang="en-US" altLang="ko-KR" dirty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덧붙이는 것은 고작해야 빈칸 </a:t>
            </a:r>
            <a:r>
              <a:rPr lang="ko-KR" altLang="en-US"/>
              <a:t>하나 출력</a:t>
            </a:r>
            <a:endParaRPr lang="en-US" altLang="ko-KR" dirty="0"/>
          </a:p>
          <a:p>
            <a:pPr lvl="2"/>
            <a:r>
              <a:rPr lang="ko-KR" altLang="en-US" dirty="0"/>
              <a:t>다음 줄로 넘어가는 것은 아님</a:t>
            </a:r>
          </a:p>
          <a:p>
            <a:pPr lvl="2"/>
            <a:endParaRPr lang="ko-KR" altLang="en-US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endParaRPr lang="en-US" altLang="ko-KR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89" y="2034004"/>
            <a:ext cx="2763526" cy="31416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11233248" cy="59750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6-5 </a:t>
            </a:r>
            <a:r>
              <a:rPr lang="en-US" altLang="ko-KR" sz="2800" dirty="0" err="1"/>
              <a:t>document.write</a:t>
            </a:r>
            <a:r>
              <a:rPr lang="en-US" altLang="ko-KR" sz="2800" dirty="0"/>
              <a:t>()</a:t>
            </a:r>
            <a:r>
              <a:rPr lang="ko-KR" altLang="en-US" sz="2800" dirty="0"/>
              <a:t>로 웹 페이지에 </a:t>
            </a:r>
            <a:r>
              <a:rPr lang="en-US" altLang="ko-KR" sz="2800" dirty="0"/>
              <a:t>HTML </a:t>
            </a:r>
            <a:r>
              <a:rPr lang="ko-KR" altLang="en-US" sz="2800" dirty="0" err="1"/>
              <a:t>콘텐츠</a:t>
            </a:r>
            <a:r>
              <a:rPr lang="ko-KR" altLang="en-US" sz="2800" dirty="0"/>
              <a:t> 출력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62563" y="1954612"/>
            <a:ext cx="4922314" cy="34191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()</a:t>
            </a:r>
            <a:r>
              <a:rPr lang="ko-KR" altLang="en-US" sz="1544" dirty="0"/>
              <a:t> 활용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() </a:t>
            </a:r>
            <a:r>
              <a:rPr lang="ko-KR" altLang="en-US" sz="1544" dirty="0"/>
              <a:t>활용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b="1" dirty="0"/>
              <a:t>&lt;script&gt;</a:t>
            </a:r>
          </a:p>
          <a:p>
            <a:pPr defTabSz="198450"/>
            <a:r>
              <a:rPr lang="en-US" altLang="ko-KR" sz="1544" b="1" dirty="0"/>
              <a:t>	</a:t>
            </a:r>
            <a:r>
              <a:rPr lang="en-US" altLang="ko-KR" sz="1544" b="1" dirty="0" err="1"/>
              <a:t>document.write</a:t>
            </a:r>
            <a:r>
              <a:rPr lang="en-US" altLang="ko-KR" sz="1544" b="1" dirty="0"/>
              <a:t>("&lt;h3&gt;Welcome!&lt;/h3&gt;");</a:t>
            </a:r>
          </a:p>
          <a:p>
            <a:pPr defTabSz="198450"/>
            <a:r>
              <a:rPr lang="en-US" altLang="ko-KR" sz="1544" b="1" dirty="0"/>
              <a:t>	</a:t>
            </a:r>
            <a:r>
              <a:rPr lang="en-US" altLang="ko-KR" sz="1544" b="1" dirty="0" err="1"/>
              <a:t>document.write</a:t>
            </a:r>
            <a:r>
              <a:rPr lang="en-US" altLang="ko-KR" sz="1544" b="1" dirty="0"/>
              <a:t>("2 + 5 </a:t>
            </a:r>
            <a:r>
              <a:rPr lang="ko-KR" altLang="en-US" sz="1544" b="1" dirty="0"/>
              <a:t>는 </a:t>
            </a:r>
            <a:r>
              <a:rPr lang="en-US" altLang="ko-KR" sz="1544" b="1" dirty="0"/>
              <a:t>&lt;</a:t>
            </a:r>
            <a:r>
              <a:rPr lang="en-US" altLang="ko-KR" sz="1544" b="1" dirty="0" err="1"/>
              <a:t>br</a:t>
            </a:r>
            <a:r>
              <a:rPr lang="en-US" altLang="ko-KR" sz="1544" b="1" dirty="0"/>
              <a:t>&gt;");</a:t>
            </a:r>
          </a:p>
          <a:p>
            <a:pPr defTabSz="198450"/>
            <a:r>
              <a:rPr lang="en-US" altLang="ko-KR" sz="1544" b="1" dirty="0"/>
              <a:t>	</a:t>
            </a:r>
            <a:r>
              <a:rPr lang="en-US" altLang="ko-KR" sz="1544" b="1" dirty="0" err="1"/>
              <a:t>document.write</a:t>
            </a:r>
            <a:r>
              <a:rPr lang="en-US" altLang="ko-KR" sz="1544" b="1" dirty="0"/>
              <a:t>("&lt;mark&gt;7 </a:t>
            </a:r>
            <a:r>
              <a:rPr lang="ko-KR" altLang="en-US" sz="1544" b="1" dirty="0"/>
              <a:t>입니다</a:t>
            </a:r>
            <a:r>
              <a:rPr lang="en-US" altLang="ko-KR" sz="1544" b="1" dirty="0"/>
              <a:t>.&lt;/mark&gt;");</a:t>
            </a:r>
          </a:p>
          <a:p>
            <a:pPr defTabSz="198450"/>
            <a:r>
              <a:rPr lang="en-US" altLang="ko-KR" sz="1544" b="1" dirty="0"/>
              <a:t>&lt;/script&gt;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sp>
        <p:nvSpPr>
          <p:cNvPr id="5" name="자유형 4"/>
          <p:cNvSpPr/>
          <p:nvPr/>
        </p:nvSpPr>
        <p:spPr>
          <a:xfrm>
            <a:off x="6621479" y="3991704"/>
            <a:ext cx="1042549" cy="50407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6" name="자유형 5"/>
          <p:cNvSpPr/>
          <p:nvPr/>
        </p:nvSpPr>
        <p:spPr>
          <a:xfrm>
            <a:off x="6959652" y="4495160"/>
            <a:ext cx="704376" cy="238175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9" name="자유형 8"/>
          <p:cNvSpPr/>
          <p:nvPr/>
        </p:nvSpPr>
        <p:spPr>
          <a:xfrm>
            <a:off x="5848162" y="4256984"/>
            <a:ext cx="1815866" cy="238175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자바스크립트 다이얼로그 </a:t>
            </a:r>
            <a:r>
              <a:rPr lang="en-US" altLang="ko-KR" sz="2800" dirty="0"/>
              <a:t>: </a:t>
            </a:r>
            <a:r>
              <a:rPr lang="ko-KR" altLang="en-US" sz="2800" dirty="0"/>
              <a:t>프롬프트 다이얼로그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456320" y="1362903"/>
            <a:ext cx="11986630" cy="5557451"/>
          </a:xfrm>
        </p:spPr>
        <p:txBody>
          <a:bodyPr/>
          <a:lstStyle/>
          <a:p>
            <a:pPr lvl="1"/>
            <a:r>
              <a:rPr lang="en-US" altLang="ko-KR"/>
              <a:t>prompt("</a:t>
            </a:r>
            <a:r>
              <a:rPr lang="ko-KR" altLang="en-US"/>
              <a:t>메시지</a:t>
            </a:r>
            <a:r>
              <a:rPr lang="en-US" altLang="ko-KR"/>
              <a:t>", "</a:t>
            </a:r>
            <a:r>
              <a:rPr lang="ko-KR" altLang="en-US"/>
              <a:t>디폴트 </a:t>
            </a:r>
            <a:r>
              <a:rPr lang="ko-KR" altLang="en-US" dirty="0" err="1"/>
              <a:t>입력값</a:t>
            </a:r>
            <a:r>
              <a:rPr lang="en-US" altLang="ko-KR"/>
              <a:t>")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사용자로부터 </a:t>
            </a:r>
            <a:r>
              <a:rPr lang="ko-KR" altLang="en-US" dirty="0"/>
              <a:t>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912358" y="2907318"/>
            <a:ext cx="3124478" cy="1877719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2831259" y="2907317"/>
            <a:ext cx="4873343" cy="2468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872127" y="2742740"/>
            <a:ext cx="2188969" cy="807171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0" name="자유형 9"/>
          <p:cNvSpPr/>
          <p:nvPr/>
        </p:nvSpPr>
        <p:spPr>
          <a:xfrm>
            <a:off x="7087454" y="3183627"/>
            <a:ext cx="1063410" cy="662905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36899" y="1637042"/>
            <a:ext cx="11986630" cy="5557451"/>
          </a:xfrm>
        </p:spPr>
        <p:txBody>
          <a:bodyPr/>
          <a:lstStyle/>
          <a:p>
            <a:pPr lvl="1"/>
            <a:r>
              <a:rPr lang="en-US" altLang="ko-KR" dirty="0"/>
              <a:t>confirm("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 fontAlgn="base"/>
            <a:r>
              <a:rPr lang="ko-KR" altLang="en-US" dirty="0"/>
              <a:t>“메시지”를 출력하고 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(OK/CANCEL)’</a:t>
            </a:r>
            <a:r>
              <a:rPr lang="ko-KR" altLang="en-US" dirty="0"/>
              <a:t>버튼을 가진 다이얼로그 출력</a:t>
            </a:r>
            <a:endParaRPr lang="en-US" altLang="ko-KR" dirty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/>
              <a:t>true, 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/>
              <a:t>false</a:t>
            </a:r>
            <a:r>
              <a:rPr lang="ko-KR" altLang="en-US" dirty="0"/>
              <a:t> 리턴</a:t>
            </a:r>
          </a:p>
          <a:p>
            <a:pPr lvl="2" fontAlgn="base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07613" y="3701239"/>
            <a:ext cx="4366568" cy="17557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832966" y="3682358"/>
            <a:ext cx="3126895" cy="1851305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5927315" y="3542454"/>
            <a:ext cx="2064434" cy="873314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2474640" y="147637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ko-KR" sz="2200" b="1" dirty="0"/>
              <a:t>alert</a:t>
            </a:r>
            <a:r>
              <a:rPr lang="en-US" altLang="ko-KR" sz="2200" b="1"/>
              <a:t>("</a:t>
            </a:r>
            <a:r>
              <a:rPr lang="ko-KR" altLang="en-US" sz="2200" b="1"/>
              <a:t>메시지</a:t>
            </a:r>
            <a:r>
              <a:rPr lang="en-US" altLang="ko-KR" sz="2200" b="1"/>
              <a:t>") </a:t>
            </a:r>
            <a:r>
              <a:rPr lang="ko-KR" altLang="en-US" sz="2200" b="1"/>
              <a:t>함수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메시지’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확인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'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버튼을 가진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다이얼로그 출력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메시지 전달</a:t>
            </a: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11" name="직사각형 10"/>
          <p:cNvSpPr/>
          <p:nvPr/>
        </p:nvSpPr>
        <p:spPr>
          <a:xfrm>
            <a:off x="3307613" y="2827925"/>
            <a:ext cx="3731431" cy="329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22366" y="2748533"/>
            <a:ext cx="3124478" cy="190541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5310139" y="2669141"/>
            <a:ext cx="2064434" cy="873314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68947" y="111633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식별자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프로그램의 변수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상수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리터럴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함수의 이름</a:t>
            </a: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식별자 만드는 규칙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ko-KR" altLang="en-US" dirty="0"/>
              <a:t>첫 번째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(A-Z, a-z),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$ </a:t>
            </a:r>
            <a:r>
              <a:rPr lang="ko-KR" altLang="en-US" dirty="0"/>
              <a:t>문자만 사용 가능</a:t>
            </a:r>
          </a:p>
          <a:p>
            <a:pPr lvl="2"/>
            <a:r>
              <a:rPr lang="ko-KR" altLang="en-US" dirty="0"/>
              <a:t>두 번째 이상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0-9, $ </a:t>
            </a:r>
            <a:r>
              <a:rPr lang="ko-KR" altLang="en-US" dirty="0"/>
              <a:t>사용 가능</a:t>
            </a:r>
          </a:p>
          <a:p>
            <a:pPr lvl="2"/>
            <a:r>
              <a:rPr lang="ko-KR" altLang="en-US" dirty="0"/>
              <a:t>대소문자는 구분되어 </a:t>
            </a:r>
            <a:r>
              <a:rPr lang="ko-KR" altLang="en-US" dirty="0" err="1"/>
              <a:t>다루어짐</a:t>
            </a:r>
            <a:endParaRPr lang="en-US" altLang="ko-KR" dirty="0"/>
          </a:p>
          <a:p>
            <a:pPr lvl="3"/>
            <a:r>
              <a:rPr lang="en-US" altLang="ko-KR" dirty="0" err="1"/>
              <a:t>myHome</a:t>
            </a:r>
            <a:r>
              <a:rPr lang="ko-KR" altLang="en-US" dirty="0"/>
              <a:t>과 </a:t>
            </a:r>
            <a:r>
              <a:rPr lang="en-US" altLang="ko-KR" dirty="0" err="1"/>
              <a:t>myhome</a:t>
            </a:r>
            <a:r>
              <a:rPr lang="ko-KR" altLang="en-US" dirty="0"/>
              <a:t>은 다른 </a:t>
            </a:r>
            <a:r>
              <a:rPr lang="ko-KR" altLang="en-US" dirty="0" err="1"/>
              <a:t>식별자</a:t>
            </a:r>
            <a:endParaRPr lang="ko-KR" altLang="en-US" dirty="0"/>
          </a:p>
          <a:p>
            <a:pPr lvl="2"/>
            <a:r>
              <a:rPr lang="ko-KR" altLang="en-US" dirty="0"/>
              <a:t>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pPr lvl="3"/>
            <a:r>
              <a:rPr lang="en-US" altLang="ko-KR" dirty="0"/>
              <a:t>false, for, if, null </a:t>
            </a:r>
            <a:r>
              <a:rPr lang="ko-KR" altLang="en-US" dirty="0"/>
              <a:t>등 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식별자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사용 사례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8" name="직사각형 7"/>
          <p:cNvSpPr/>
          <p:nvPr/>
        </p:nvSpPr>
        <p:spPr>
          <a:xfrm>
            <a:off x="3193083" y="5076775"/>
            <a:ext cx="6430764" cy="151810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6letiable;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210026" defTabSz="198450" fontAlgn="base" latinLnBrk="0"/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(0)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_code;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// (0)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		// (x) </a:t>
            </a:r>
            <a:r>
              <a:rPr lang="ko-KR" altLang="en-US" sz="1544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// (x) %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bar, Bar;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// (0) bar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문장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617019" y="1467507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문장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프로그램의 기본 단위는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문장과 문장을 구분하기 위해 세미콜론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(;)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주석문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8828" y="2907318"/>
            <a:ext cx="7462862" cy="10428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48828" y="4904833"/>
            <a:ext cx="7462862" cy="10428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180926" y="3701239"/>
            <a:ext cx="317569" cy="258026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데이터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92983" y="1260351"/>
            <a:ext cx="8856984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자바스크립트 언어에서 다루는 데이터 종류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숫자 타입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정수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실수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42, 3.14)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논리 타입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참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거짓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true, false)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문자열 타입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‘좋은 세상’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"a", "365", "2+4")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객체 레퍼런스 타입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객체를 가리킴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C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언어의 포인터와 유사</a:t>
            </a: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null 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값이 없음을 표시하는 특수 키워드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Null, NULL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과는 다름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특징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자바스크립트에는 문자 타입 없음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문자열로 표현</a:t>
            </a: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4294967295"/>
          </p:nvPr>
        </p:nvSpPr>
        <p:spPr>
          <a:xfrm>
            <a:off x="4561235" y="1116335"/>
            <a:ext cx="8496944" cy="5544616"/>
          </a:xfrm>
          <a:prstGeom prst="roundRect">
            <a:avLst>
              <a:gd name="adj" fmla="val 1589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언어의 요소와 구조를 이해한다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코드를 웹 페이지에 삽입하는 방법을 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자바스크립트로 브라우저에 출력하고 사용자 입력 받는 방법을 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자바스크립트에서 다루는 데이터 타입과 변수에 대해 이해한다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연산자의 종류를 알고 사용할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조건문의 종류를 알고 사용할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반복문의 종류를 알고 사용할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함수를 작성할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사용자에게 제공되는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eval(), </a:t>
            </a:r>
            <a:r>
              <a:rPr lang="en-US" altLang="ko-KR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등 자바스크립트 함수를 활용할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795" y="828303"/>
            <a:ext cx="3240360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8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811" y="2772519"/>
            <a:ext cx="5400600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언어</a:t>
            </a:r>
          </a:p>
        </p:txBody>
      </p:sp>
    </p:spTree>
    <p:extLst>
      <p:ext uri="{BB962C8B-B14F-4D97-AF65-F5344CB8AC3E}">
        <p14:creationId xmlns:p14="http://schemas.microsoft.com/office/powerpoint/2010/main" val="12991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84971" y="111633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변수 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자바스크립트 데이터 저장 공간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변수 선언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변수 이름을 정하고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저장 공간 할당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en-US" altLang="ko-KR" dirty="0"/>
              <a:t>let </a:t>
            </a:r>
            <a:r>
              <a:rPr lang="ko-KR" altLang="en-US" dirty="0"/>
              <a:t>키워드로 선언하는 방법</a:t>
            </a:r>
            <a:endParaRPr lang="en-US" altLang="ko-KR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en-US" altLang="ko-KR" dirty="0"/>
              <a:t>let </a:t>
            </a:r>
            <a:r>
              <a:rPr lang="ko-KR" altLang="en-US" dirty="0"/>
              <a:t>없이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r>
              <a:rPr lang="en-US" altLang="ko-KR" dirty="0"/>
              <a:t>age</a:t>
            </a:r>
            <a:r>
              <a:rPr lang="ko-KR" altLang="en-US" dirty="0"/>
              <a:t>가 이미 선언된 변수이면</a:t>
            </a:r>
            <a:r>
              <a:rPr lang="en-US" altLang="ko-KR" dirty="0"/>
              <a:t>, </a:t>
            </a:r>
            <a:r>
              <a:rPr lang="ko-KR" altLang="en-US" dirty="0"/>
              <a:t>존재하는 </a:t>
            </a:r>
            <a:r>
              <a:rPr lang="en-US" altLang="ko-KR" dirty="0"/>
              <a:t>age</a:t>
            </a:r>
            <a:r>
              <a:rPr lang="ko-KR" altLang="en-US" dirty="0"/>
              <a:t>에 </a:t>
            </a:r>
            <a:r>
              <a:rPr lang="en-US" altLang="ko-KR" dirty="0"/>
              <a:t>21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자바스크립트에는 변수 타입 없음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변수에 저장되는 값에 대한 제약 없음</a:t>
            </a:r>
            <a:endParaRPr lang="en-US" altLang="ko-KR" dirty="0"/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672750" y="2395917"/>
            <a:ext cx="6097449" cy="7030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score;							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year, month, day;		// year, month, day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address = “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72749" y="3734305"/>
            <a:ext cx="6097449" cy="2959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let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46241" y="5408703"/>
            <a:ext cx="6098921" cy="499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score;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210026" defTabSz="198450" fontAlgn="base" latinLnBrk="0"/>
            <a:r>
              <a:rPr lang="en-US" altLang="ko-KR" sz="1323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323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40323" y="6491945"/>
            <a:ext cx="6091601" cy="499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30157" y="3621847"/>
            <a:ext cx="6827725" cy="17557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 fontAlgn="base" latinLnBrk="0"/>
            <a:r>
              <a:rPr lang="en-US" altLang="ko-KR" sz="1544" b="1" dirty="0"/>
              <a:t>let x; 	</a:t>
            </a:r>
            <a:r>
              <a:rPr lang="en-US" altLang="ko-KR" sz="1544" dirty="0"/>
              <a:t>		// </a:t>
            </a:r>
            <a:r>
              <a:rPr lang="ko-KR" altLang="en-US" sz="1544" dirty="0"/>
              <a:t>전역변수 </a:t>
            </a:r>
            <a:r>
              <a:rPr lang="en-US" altLang="ko-KR" sz="1544" dirty="0"/>
              <a:t>x</a:t>
            </a:r>
            <a:endParaRPr lang="ko-KR" altLang="en-US" sz="1544" dirty="0"/>
          </a:p>
          <a:p>
            <a:pPr defTabSz="198450" fontAlgn="base" latinLnBrk="0"/>
            <a:r>
              <a:rPr lang="en-US" altLang="ko-KR" sz="1544" dirty="0"/>
              <a:t>function f() { </a:t>
            </a:r>
            <a:endParaRPr lang="ko-KR" altLang="en-US" sz="1544" dirty="0"/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b="1" dirty="0"/>
              <a:t>let y; 	</a:t>
            </a:r>
            <a:r>
              <a:rPr lang="en-US" altLang="ko-KR" sz="1544" dirty="0"/>
              <a:t>	// </a:t>
            </a:r>
            <a:r>
              <a:rPr lang="ko-KR" altLang="en-US" sz="1544" dirty="0"/>
              <a:t>지역변수 </a:t>
            </a:r>
            <a:r>
              <a:rPr lang="en-US" altLang="ko-KR" sz="1544" dirty="0"/>
              <a:t>y </a:t>
            </a:r>
            <a:r>
              <a:rPr lang="ko-KR" altLang="en-US" sz="1544" dirty="0"/>
              <a:t>선언</a:t>
            </a:r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dirty="0"/>
              <a:t>x = 10; 	// </a:t>
            </a:r>
            <a:r>
              <a:rPr lang="ko-KR" altLang="en-US" sz="1544" dirty="0"/>
              <a:t>전역</a:t>
            </a:r>
            <a:r>
              <a:rPr lang="en-US" altLang="ko-KR" sz="1544" dirty="0"/>
              <a:t> </a:t>
            </a:r>
            <a:r>
              <a:rPr lang="ko-KR" altLang="en-US" sz="1544" dirty="0"/>
              <a:t>변수 </a:t>
            </a:r>
            <a:r>
              <a:rPr lang="en-US" altLang="ko-KR" sz="1544" dirty="0"/>
              <a:t>x</a:t>
            </a:r>
            <a:r>
              <a:rPr lang="ko-KR" altLang="en-US" sz="1544" dirty="0"/>
              <a:t>에</a:t>
            </a:r>
            <a:r>
              <a:rPr lang="en-US" altLang="ko-KR" sz="1544" dirty="0"/>
              <a:t> 10 </a:t>
            </a:r>
            <a:r>
              <a:rPr lang="ko-KR" altLang="en-US" sz="1544" dirty="0"/>
              <a:t>저장</a:t>
            </a:r>
            <a:r>
              <a:rPr lang="en-US" altLang="ko-KR" sz="1544" dirty="0"/>
              <a:t> </a:t>
            </a:r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dirty="0"/>
              <a:t>y = 10; 	// </a:t>
            </a:r>
            <a:r>
              <a:rPr lang="ko-KR" altLang="en-US" sz="1544" dirty="0"/>
              <a:t>지역</a:t>
            </a:r>
            <a:r>
              <a:rPr lang="en-US" altLang="ko-KR" sz="1544" dirty="0"/>
              <a:t> </a:t>
            </a:r>
            <a:r>
              <a:rPr lang="ko-KR" altLang="en-US" sz="1544" dirty="0"/>
              <a:t>변수 </a:t>
            </a:r>
            <a:r>
              <a:rPr lang="en-US" altLang="ko-KR" sz="1544" dirty="0"/>
              <a:t>y</a:t>
            </a:r>
            <a:r>
              <a:rPr lang="ko-KR" altLang="en-US" sz="1544" dirty="0"/>
              <a:t>에</a:t>
            </a:r>
            <a:r>
              <a:rPr lang="en-US" altLang="ko-KR" sz="1544" dirty="0"/>
              <a:t> 10 </a:t>
            </a:r>
            <a:r>
              <a:rPr lang="ko-KR" altLang="en-US" sz="1544" dirty="0"/>
              <a:t>저장</a:t>
            </a:r>
            <a:r>
              <a:rPr lang="en-US" altLang="ko-KR" sz="1544" dirty="0"/>
              <a:t> </a:t>
            </a:r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b="1" dirty="0"/>
              <a:t>z = 10; </a:t>
            </a:r>
            <a:r>
              <a:rPr lang="en-US" altLang="ko-KR" sz="1544" dirty="0"/>
              <a:t>	// </a:t>
            </a:r>
            <a:r>
              <a:rPr lang="ko-KR" altLang="en-US" sz="1544" dirty="0"/>
              <a:t>새로운 전역변수 </a:t>
            </a:r>
            <a:r>
              <a:rPr lang="en-US" altLang="ko-KR" sz="1544" dirty="0"/>
              <a:t>z </a:t>
            </a:r>
            <a:r>
              <a:rPr lang="ko-KR" altLang="en-US" sz="1544" dirty="0"/>
              <a:t>선언</a:t>
            </a:r>
            <a:r>
              <a:rPr lang="en-US" altLang="ko-KR" sz="1544" dirty="0"/>
              <a:t>. 10</a:t>
            </a:r>
            <a:r>
              <a:rPr lang="ko-KR" altLang="en-US" sz="1544" dirty="0"/>
              <a:t>으로</a:t>
            </a:r>
            <a:r>
              <a:rPr lang="en-US" altLang="ko-KR" sz="1544" dirty="0"/>
              <a:t> </a:t>
            </a:r>
            <a:r>
              <a:rPr lang="ko-KR" altLang="en-US" sz="1544" dirty="0"/>
              <a:t>초기화</a:t>
            </a:r>
          </a:p>
          <a:p>
            <a:pPr defTabSz="198450" fontAlgn="base" latinLnBrk="0"/>
            <a:r>
              <a:rPr lang="en-US" altLang="ko-KR" sz="1544" dirty="0"/>
              <a:t>}</a:t>
            </a:r>
            <a:endParaRPr lang="ko-KR" altLang="en-US" sz="1544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</a:t>
            </a:r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3130157" y="1761116"/>
          <a:ext cx="6827725" cy="1497699"/>
        </p:xfrm>
        <a:graphic>
          <a:graphicData uri="http://schemas.openxmlformats.org/drawingml/2006/table">
            <a:tbl>
              <a:tblPr/>
              <a:tblGrid>
                <a:gridCol w="304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064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5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5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73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let </a:t>
                      </a: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선언</a:t>
                      </a:r>
                      <a:endParaRPr lang="en-US" altLang="ko-KR" sz="15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let </a:t>
                      </a: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변수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62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로 전역변수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56979" y="1408523"/>
            <a:ext cx="8208912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지역 변수와 전역 변수의 이름을 </a:t>
            </a:r>
            <a:r>
              <a:rPr lang="ko-KR" altLang="en-US" sz="2200" b="1"/>
              <a:t>같을 때</a:t>
            </a:r>
            <a:endParaRPr lang="en-US" altLang="ko-KR" sz="2200" b="1" dirty="0"/>
          </a:p>
          <a:p>
            <a:pPr lvl="1"/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전역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변수에 접근하고자 할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때 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this.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전역변수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10652" y="2669141"/>
            <a:ext cx="6589549" cy="1518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544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x; 			// 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x; 	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6-6 </a:t>
            </a:r>
            <a:r>
              <a:rPr lang="ko-KR" altLang="en-US" dirty="0"/>
              <a:t>지역변수와 전역변수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832" y="2192788"/>
            <a:ext cx="2930088" cy="26293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55381" y="1637043"/>
            <a:ext cx="5319274" cy="5320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>
                <a:latin typeface="+mj-lt"/>
              </a:rPr>
              <a:t>&lt;!DOCTYPE html&gt;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&lt;html&gt;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&lt;head&gt;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&lt;title&gt;</a:t>
            </a:r>
            <a:r>
              <a:rPr lang="ko-KR" altLang="en-US" sz="1544" dirty="0">
                <a:latin typeface="+mj-lt"/>
              </a:rPr>
              <a:t>지역변수와 전역변수</a:t>
            </a:r>
            <a:r>
              <a:rPr lang="en-US" altLang="ko-KR" sz="1544" dirty="0">
                <a:latin typeface="+mj-lt"/>
              </a:rPr>
              <a:t>&lt;/title&gt;&lt;/head&gt;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&lt;body&gt;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&lt;h3&gt;</a:t>
            </a:r>
            <a:r>
              <a:rPr lang="ko-KR" altLang="en-US" sz="1544" dirty="0">
                <a:latin typeface="+mj-lt"/>
              </a:rPr>
              <a:t>지역변수와 전역변수</a:t>
            </a:r>
            <a:r>
              <a:rPr lang="en-US" altLang="ko-KR" sz="1544" dirty="0">
                <a:latin typeface="+mj-lt"/>
              </a:rPr>
              <a:t>&lt;/h3&gt;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</a:t>
            </a:r>
            <a:r>
              <a:rPr lang="en-US" altLang="ko-KR" sz="1544" dirty="0" err="1">
                <a:latin typeface="+mj-lt"/>
              </a:rPr>
              <a:t>hr</a:t>
            </a:r>
            <a:r>
              <a:rPr lang="en-US" altLang="ko-KR" sz="1544" dirty="0">
                <a:latin typeface="+mj-lt"/>
              </a:rPr>
              <a:t>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&lt;script&gt;</a:t>
            </a:r>
          </a:p>
          <a:p>
            <a:pPr defTabSz="198450"/>
            <a:r>
              <a:rPr lang="en-US" altLang="ko-KR" sz="1544" b="1" dirty="0" err="1" smtClean="0">
                <a:latin typeface="+mj-lt"/>
              </a:rPr>
              <a:t>var</a:t>
            </a:r>
            <a:r>
              <a:rPr lang="en-US" altLang="ko-KR" sz="1544" b="1" dirty="0" smtClean="0">
                <a:latin typeface="+mj-lt"/>
              </a:rPr>
              <a:t> </a:t>
            </a:r>
            <a:r>
              <a:rPr lang="en-US" altLang="ko-KR" sz="1544" b="1" dirty="0">
                <a:latin typeface="+mj-lt"/>
              </a:rPr>
              <a:t>x=100; </a:t>
            </a:r>
            <a:r>
              <a:rPr lang="en-US" altLang="ko-KR" sz="1544" dirty="0">
                <a:latin typeface="+mj-lt"/>
              </a:rPr>
              <a:t>// </a:t>
            </a:r>
            <a:r>
              <a:rPr lang="ko-KR" altLang="en-US" sz="1544" dirty="0">
                <a:latin typeface="+mj-lt"/>
              </a:rPr>
              <a:t>전역변수 </a:t>
            </a:r>
            <a:r>
              <a:rPr lang="en-US" altLang="ko-KR" sz="1544" dirty="0">
                <a:latin typeface="+mj-lt"/>
              </a:rPr>
              <a:t>x</a:t>
            </a:r>
            <a:endParaRPr lang="ko-KR" altLang="en-US" sz="1544" dirty="0">
              <a:latin typeface="+mj-lt"/>
            </a:endParaRPr>
          </a:p>
          <a:p>
            <a:pPr defTabSz="198450"/>
            <a:endParaRPr lang="ko-KR" altLang="en-US" sz="1544" dirty="0">
              <a:latin typeface="+mj-lt"/>
            </a:endParaRPr>
          </a:p>
          <a:p>
            <a:pPr defTabSz="198450"/>
            <a:r>
              <a:rPr lang="en-US" altLang="ko-KR" sz="1544" dirty="0">
                <a:latin typeface="+mj-lt"/>
              </a:rPr>
              <a:t>function f() { // </a:t>
            </a:r>
            <a:r>
              <a:rPr lang="ko-KR" altLang="en-US" sz="1544" dirty="0">
                <a:latin typeface="+mj-lt"/>
              </a:rPr>
              <a:t>함수 </a:t>
            </a:r>
            <a:r>
              <a:rPr lang="en-US" altLang="ko-KR" sz="1544" dirty="0">
                <a:latin typeface="+mj-lt"/>
              </a:rPr>
              <a:t>f() </a:t>
            </a:r>
            <a:r>
              <a:rPr lang="ko-KR" altLang="en-US" sz="1544" dirty="0">
                <a:latin typeface="+mj-lt"/>
              </a:rPr>
              <a:t>선언 </a:t>
            </a: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b="1" dirty="0">
                <a:latin typeface="+mj-lt"/>
              </a:rPr>
              <a:t>let x=1; </a:t>
            </a:r>
            <a:r>
              <a:rPr lang="en-US" altLang="ko-KR" sz="1544" dirty="0">
                <a:latin typeface="+mj-lt"/>
              </a:rPr>
              <a:t>// </a:t>
            </a:r>
            <a:r>
              <a:rPr lang="ko-KR" altLang="en-US" sz="1544" dirty="0">
                <a:latin typeface="+mj-lt"/>
              </a:rPr>
              <a:t>지역변수 </a:t>
            </a:r>
            <a:r>
              <a:rPr lang="en-US" altLang="ko-KR" sz="1544" dirty="0">
                <a:latin typeface="+mj-lt"/>
              </a:rPr>
              <a:t>x</a:t>
            </a:r>
            <a:endParaRPr lang="ko-KR" altLang="en-US" sz="1544" dirty="0">
              <a:latin typeface="+mj-lt"/>
            </a:endParaRPr>
          </a:p>
          <a:p>
            <a:pPr defTabSz="198450"/>
            <a:endParaRPr lang="en-US" altLang="ko-KR" sz="1544" dirty="0">
              <a:latin typeface="+mj-lt"/>
            </a:endParaRP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dirty="0" err="1">
                <a:latin typeface="+mj-lt"/>
              </a:rPr>
              <a:t>document.write</a:t>
            </a:r>
            <a:r>
              <a:rPr lang="en-US" altLang="ko-KR" sz="1544" dirty="0">
                <a:latin typeface="+mj-lt"/>
              </a:rPr>
              <a:t>("</a:t>
            </a:r>
            <a:r>
              <a:rPr lang="ko-KR" altLang="en-US" sz="1544" dirty="0">
                <a:latin typeface="+mj-lt"/>
              </a:rPr>
              <a:t>지역변수 </a:t>
            </a:r>
            <a:r>
              <a:rPr lang="en-US" altLang="ko-KR" sz="1544" dirty="0">
                <a:latin typeface="+mj-lt"/>
              </a:rPr>
              <a:t>x=" + </a:t>
            </a:r>
            <a:r>
              <a:rPr lang="en-US" altLang="ko-KR" sz="1544" b="1" dirty="0">
                <a:latin typeface="+mj-lt"/>
              </a:rPr>
              <a:t>x</a:t>
            </a:r>
            <a:r>
              <a:rPr lang="en-US" altLang="ko-KR" sz="1544" dirty="0">
                <a:latin typeface="+mj-lt"/>
              </a:rPr>
              <a:t>);</a:t>
            </a: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dirty="0" err="1">
                <a:latin typeface="+mj-lt"/>
              </a:rPr>
              <a:t>document.write</a:t>
            </a:r>
            <a:r>
              <a:rPr lang="en-US" altLang="ko-KR" sz="1544" dirty="0">
                <a:latin typeface="+mj-lt"/>
              </a:rPr>
              <a:t>("&lt;</a:t>
            </a:r>
            <a:r>
              <a:rPr lang="en-US" altLang="ko-KR" sz="1544" dirty="0" err="1">
                <a:latin typeface="+mj-lt"/>
              </a:rPr>
              <a:t>br</a:t>
            </a:r>
            <a:r>
              <a:rPr lang="en-US" altLang="ko-KR" sz="1544" dirty="0">
                <a:latin typeface="+mj-lt"/>
              </a:rPr>
              <a:t>&gt;");</a:t>
            </a: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dirty="0" err="1">
                <a:latin typeface="+mj-lt"/>
              </a:rPr>
              <a:t>document.write</a:t>
            </a:r>
            <a:r>
              <a:rPr lang="en-US" altLang="ko-KR" sz="1544" dirty="0">
                <a:latin typeface="+mj-lt"/>
              </a:rPr>
              <a:t>("</a:t>
            </a:r>
            <a:r>
              <a:rPr lang="ko-KR" altLang="en-US" sz="1544" dirty="0">
                <a:latin typeface="+mj-lt"/>
              </a:rPr>
              <a:t>전역변수 </a:t>
            </a:r>
            <a:r>
              <a:rPr lang="en-US" altLang="ko-KR" sz="1544" dirty="0">
                <a:latin typeface="+mj-lt"/>
              </a:rPr>
              <a:t>x=" + </a:t>
            </a:r>
            <a:r>
              <a:rPr lang="en-US" altLang="ko-KR" sz="1544" b="1" dirty="0" err="1">
                <a:latin typeface="+mj-lt"/>
              </a:rPr>
              <a:t>this.x</a:t>
            </a:r>
            <a:r>
              <a:rPr lang="en-US" altLang="ko-KR" sz="1544" dirty="0">
                <a:latin typeface="+mj-lt"/>
              </a:rPr>
              <a:t>);</a:t>
            </a:r>
          </a:p>
          <a:p>
            <a:pPr defTabSz="198450"/>
            <a:r>
              <a:rPr lang="en-US" altLang="ko-KR" sz="1544" dirty="0">
                <a:latin typeface="+mj-lt"/>
              </a:rPr>
              <a:t>}</a:t>
            </a:r>
          </a:p>
          <a:p>
            <a:pPr defTabSz="198450"/>
            <a:endParaRPr lang="ko-KR" altLang="en-US" sz="1544" dirty="0">
              <a:latin typeface="+mj-lt"/>
            </a:endParaRPr>
          </a:p>
          <a:p>
            <a:pPr defTabSz="198450"/>
            <a:r>
              <a:rPr lang="en-US" altLang="ko-KR" sz="1544" dirty="0">
                <a:latin typeface="+mj-lt"/>
              </a:rPr>
              <a:t>f(); // </a:t>
            </a:r>
            <a:r>
              <a:rPr lang="ko-KR" altLang="en-US" sz="1544" dirty="0">
                <a:latin typeface="+mj-lt"/>
              </a:rPr>
              <a:t>함수 </a:t>
            </a:r>
            <a:r>
              <a:rPr lang="en-US" altLang="ko-KR" sz="1544" dirty="0">
                <a:latin typeface="+mj-lt"/>
              </a:rPr>
              <a:t>f() </a:t>
            </a:r>
            <a:r>
              <a:rPr lang="ko-KR" altLang="en-US" sz="1544" dirty="0">
                <a:latin typeface="+mj-lt"/>
              </a:rPr>
              <a:t>호출</a:t>
            </a:r>
          </a:p>
          <a:p>
            <a:pPr defTabSz="198450"/>
            <a:r>
              <a:rPr lang="en-US" altLang="ko-KR" sz="1544" dirty="0">
                <a:latin typeface="+mj-lt"/>
              </a:rPr>
              <a:t>&lt;/script&gt;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&lt;/body&gt;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&lt;/html&gt;</a:t>
            </a:r>
            <a:endParaRPr lang="ko-KR" altLang="en-US" sz="1544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상수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56979" y="1188343"/>
            <a:ext cx="8928992" cy="5557451"/>
          </a:xfrm>
        </p:spPr>
        <p:txBody>
          <a:bodyPr/>
          <a:lstStyle/>
          <a:p>
            <a:pPr lvl="1"/>
            <a:r>
              <a:rPr lang="ko-KR" altLang="en-US" dirty="0"/>
              <a:t>상수</a:t>
            </a:r>
            <a:r>
              <a:rPr lang="en-US" altLang="ko-KR"/>
              <a:t>(literal)</a:t>
            </a:r>
          </a:p>
          <a:p>
            <a:pPr lvl="2"/>
            <a:r>
              <a:rPr lang="ko-KR" altLang="en-US"/>
              <a:t>데이터 </a:t>
            </a:r>
            <a:r>
              <a:rPr lang="ko-KR" altLang="en-US" dirty="0"/>
              <a:t>값 그 자체</a:t>
            </a:r>
            <a:endParaRPr lang="en-US" altLang="ko-KR"/>
          </a:p>
          <a:p>
            <a:pPr lvl="1"/>
            <a:r>
              <a:rPr lang="ko-KR" altLang="en-US"/>
              <a:t>상수 </a:t>
            </a:r>
            <a:r>
              <a:rPr lang="ko-KR" altLang="en-US" dirty="0"/>
              <a:t>종류</a:t>
            </a:r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51" y="2556495"/>
            <a:ext cx="8453306" cy="436656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89" y="2192788"/>
            <a:ext cx="7041426" cy="91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상수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456320" y="1476375"/>
            <a:ext cx="11986630" cy="5557451"/>
          </a:xfrm>
        </p:spPr>
        <p:txBody>
          <a:bodyPr/>
          <a:lstStyle/>
          <a:p>
            <a:pPr lvl="1"/>
            <a:r>
              <a:rPr lang="ko-KR" altLang="en-US" dirty="0"/>
              <a:t>이중 인용 부호</a:t>
            </a:r>
            <a:r>
              <a:rPr lang="en-US" altLang="ko-KR" dirty="0"/>
              <a:t>(“”)</a:t>
            </a:r>
            <a:r>
              <a:rPr lang="ko-KR" altLang="en-US" dirty="0"/>
              <a:t>와 단일 인용 부호</a:t>
            </a:r>
            <a:r>
              <a:rPr lang="en-US" altLang="ko-KR" dirty="0"/>
              <a:t>(‘’) </a:t>
            </a:r>
            <a:r>
              <a:rPr lang="ko-KR" altLang="en-US" dirty="0"/>
              <a:t>모두 사용</a:t>
            </a:r>
            <a:endParaRPr lang="en-US" altLang="ko-KR" dirty="0"/>
          </a:p>
          <a:p>
            <a:pPr lvl="1"/>
            <a:r>
              <a:rPr lang="ko-KR" altLang="en-US" dirty="0"/>
              <a:t>문자열 내에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“ </a:t>
            </a:r>
            <a:r>
              <a:rPr lang="ko-KR" altLang="en-US" dirty="0"/>
              <a:t>문자를 그대로 사용하고자 하는 경우 </a:t>
            </a:r>
            <a:r>
              <a:rPr lang="en-US" altLang="ko-KR" dirty="0"/>
              <a:t>\”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사용할 것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21189" y="4177477"/>
            <a:ext cx="6935436" cy="448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2315" dirty="0"/>
              <a:t>let cite="</a:t>
            </a:r>
            <a:r>
              <a:rPr lang="ko-KR" altLang="en-US" sz="2315" dirty="0"/>
              <a:t>그녀는 </a:t>
            </a:r>
            <a:r>
              <a:rPr lang="en-US" altLang="ko-KR" sz="2315" dirty="0"/>
              <a:t>\"</a:t>
            </a:r>
            <a:r>
              <a:rPr lang="ko-KR" altLang="en-US" sz="2315" dirty="0"/>
              <a:t>누구세요</a:t>
            </a:r>
            <a:r>
              <a:rPr lang="en-US" altLang="ko-KR" sz="2315" dirty="0"/>
              <a:t>\"</a:t>
            </a:r>
            <a:r>
              <a:rPr lang="ko-KR" altLang="en-US" sz="2315" dirty="0"/>
              <a:t>라고 했습니다</a:t>
            </a:r>
            <a:r>
              <a:rPr lang="en-US" altLang="ko-KR" sz="2315" dirty="0"/>
              <a:t>.";</a:t>
            </a:r>
            <a:endParaRPr lang="ko-KR" altLang="en-US" sz="2315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6-7 </a:t>
            </a:r>
            <a:r>
              <a:rPr lang="ko-KR" altLang="en-US" dirty="0"/>
              <a:t>상수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80634" y="23015"/>
            <a:ext cx="203668" cy="45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17" tIns="50408" rIns="100817" bIns="5040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315"/>
          </a:p>
        </p:txBody>
      </p:sp>
      <p:sp>
        <p:nvSpPr>
          <p:cNvPr id="5" name="직사각형 4"/>
          <p:cNvSpPr/>
          <p:nvPr/>
        </p:nvSpPr>
        <p:spPr>
          <a:xfrm>
            <a:off x="2259112" y="1637043"/>
            <a:ext cx="6271980" cy="4607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</a:t>
            </a:r>
            <a:r>
              <a:rPr lang="ko-KR" altLang="en-US" sz="1544" dirty="0"/>
              <a:t>상수</a:t>
            </a:r>
            <a:r>
              <a:rPr lang="en-US" altLang="ko-KR" sz="1544" dirty="0"/>
              <a:t>&lt;/title&gt;&lt;/head&gt;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상수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&lt;script&gt;</a:t>
            </a:r>
          </a:p>
          <a:p>
            <a:pPr defTabSz="198450"/>
            <a:r>
              <a:rPr lang="en-US" altLang="ko-KR" sz="1544" dirty="0"/>
              <a:t>	let oct = </a:t>
            </a:r>
            <a:r>
              <a:rPr lang="en-US" altLang="ko-KR" sz="1544" b="1" dirty="0"/>
              <a:t>015</a:t>
            </a:r>
            <a:r>
              <a:rPr lang="en-US" altLang="ko-KR" sz="1544" dirty="0"/>
              <a:t>; // 015</a:t>
            </a:r>
            <a:r>
              <a:rPr lang="ko-KR" altLang="en-US" sz="1544" dirty="0"/>
              <a:t>는 </a:t>
            </a:r>
            <a:r>
              <a:rPr lang="en-US" altLang="ko-KR" sz="1544" dirty="0"/>
              <a:t>8</a:t>
            </a:r>
            <a:r>
              <a:rPr lang="ko-KR" altLang="en-US" sz="1544" dirty="0"/>
              <a:t>진수</a:t>
            </a:r>
            <a:r>
              <a:rPr lang="en-US" altLang="ko-KR" sz="1544" dirty="0"/>
              <a:t>. 10</a:t>
            </a:r>
            <a:r>
              <a:rPr lang="ko-KR" altLang="en-US" sz="1544" dirty="0"/>
              <a:t>진수로 </a:t>
            </a:r>
            <a:r>
              <a:rPr lang="en-US" altLang="ko-KR" sz="1544" dirty="0"/>
              <a:t>13</a:t>
            </a:r>
          </a:p>
          <a:p>
            <a:pPr defTabSz="198450"/>
            <a:r>
              <a:rPr lang="en-US" altLang="ko-KR" sz="1544" dirty="0"/>
              <a:t>	let hex = </a:t>
            </a:r>
            <a:r>
              <a:rPr lang="en-US" altLang="ko-KR" sz="1544" b="1" dirty="0"/>
              <a:t>0x15</a:t>
            </a:r>
            <a:r>
              <a:rPr lang="en-US" altLang="ko-KR" sz="1544" dirty="0"/>
              <a:t>; // 0x14</a:t>
            </a:r>
            <a:r>
              <a:rPr lang="ko-KR" altLang="en-US" sz="1544" dirty="0"/>
              <a:t>는 </a:t>
            </a:r>
            <a:r>
              <a:rPr lang="en-US" altLang="ko-KR" sz="1544" dirty="0"/>
              <a:t>16</a:t>
            </a:r>
            <a:r>
              <a:rPr lang="ko-KR" altLang="en-US" sz="1544" dirty="0"/>
              <a:t>진수</a:t>
            </a:r>
            <a:r>
              <a:rPr lang="en-US" altLang="ko-KR" sz="1544" dirty="0"/>
              <a:t>. 10</a:t>
            </a:r>
            <a:r>
              <a:rPr lang="ko-KR" altLang="en-US" sz="1544" dirty="0"/>
              <a:t>진수로 </a:t>
            </a:r>
            <a:r>
              <a:rPr lang="en-US" altLang="ko-KR" sz="1544" dirty="0"/>
              <a:t>21</a:t>
            </a:r>
          </a:p>
          <a:p>
            <a:pPr defTabSz="198450"/>
            <a:r>
              <a:rPr lang="en-US" altLang="ko-KR" sz="1544" dirty="0"/>
              <a:t>	let condition = </a:t>
            </a:r>
            <a:r>
              <a:rPr lang="en-US" altLang="ko-KR" sz="1544" b="1" dirty="0"/>
              <a:t>true</a:t>
            </a:r>
            <a:r>
              <a:rPr lang="en-US" altLang="ko-KR" sz="1544" dirty="0"/>
              <a:t>; // True</a:t>
            </a:r>
            <a:r>
              <a:rPr lang="ko-KR" altLang="en-US" sz="1544" dirty="0"/>
              <a:t>로 하면 안됨</a:t>
            </a:r>
            <a:endParaRPr lang="en-US" altLang="ko-KR" sz="1544" dirty="0"/>
          </a:p>
          <a:p>
            <a:pPr defTabSz="198450"/>
            <a:endParaRPr lang="en-US" altLang="ko-KR" sz="1544" dirty="0"/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("8</a:t>
            </a:r>
            <a:r>
              <a:rPr lang="ko-KR" altLang="en-US" sz="1544" dirty="0"/>
              <a:t>진수 </a:t>
            </a:r>
            <a:r>
              <a:rPr lang="en-US" altLang="ko-KR" sz="1544" dirty="0"/>
              <a:t>015</a:t>
            </a:r>
            <a:r>
              <a:rPr lang="ko-KR" altLang="en-US" sz="1544" dirty="0"/>
              <a:t>는 십진수로 </a:t>
            </a:r>
            <a:r>
              <a:rPr lang="en-US" altLang="ko-KR" sz="1544" dirty="0"/>
              <a:t>"</a:t>
            </a:r>
            <a:r>
              <a:rPr lang="ko-KR" altLang="en-US" sz="1544" dirty="0"/>
              <a:t> </a:t>
            </a:r>
            <a:r>
              <a:rPr lang="en-US" altLang="ko-KR" sz="1544" dirty="0"/>
              <a:t>+</a:t>
            </a:r>
            <a:r>
              <a:rPr lang="en-US" altLang="ko-KR" sz="1544" b="1" dirty="0"/>
              <a:t> </a:t>
            </a:r>
            <a:r>
              <a:rPr lang="en-US" altLang="ko-KR" sz="1544" b="1" dirty="0" err="1"/>
              <a:t>oct</a:t>
            </a:r>
            <a:r>
              <a:rPr lang="en-US" altLang="ko-KR" sz="1544" b="1" dirty="0"/>
              <a:t> </a:t>
            </a:r>
            <a:r>
              <a:rPr lang="en-US" altLang="ko-KR" sz="1544" dirty="0"/>
              <a:t>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("16</a:t>
            </a:r>
            <a:r>
              <a:rPr lang="ko-KR" altLang="en-US" sz="1544" dirty="0"/>
              <a:t>진수 </a:t>
            </a:r>
            <a:r>
              <a:rPr lang="en-US" altLang="ko-KR" sz="1544" dirty="0"/>
              <a:t>0x15</a:t>
            </a:r>
            <a:r>
              <a:rPr lang="ko-KR" altLang="en-US" sz="1544" dirty="0"/>
              <a:t>는 십진수로 </a:t>
            </a:r>
            <a:r>
              <a:rPr lang="en-US" altLang="ko-KR" sz="1544" dirty="0"/>
              <a:t>"</a:t>
            </a:r>
            <a:r>
              <a:rPr lang="ko-KR" altLang="en-US" sz="1544" dirty="0"/>
              <a:t> </a:t>
            </a:r>
            <a:r>
              <a:rPr lang="en-US" altLang="ko-KR" sz="1544" dirty="0"/>
              <a:t>+ </a:t>
            </a:r>
            <a:r>
              <a:rPr lang="en-US" altLang="ko-KR" sz="1544" b="1" dirty="0"/>
              <a:t>hex </a:t>
            </a:r>
            <a:r>
              <a:rPr lang="en-US" altLang="ko-KR" sz="1544" dirty="0"/>
              <a:t>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("condition</a:t>
            </a:r>
            <a:r>
              <a:rPr lang="ko-KR" altLang="en-US" sz="1544" dirty="0"/>
              <a:t>은 </a:t>
            </a:r>
            <a:r>
              <a:rPr lang="en-US" altLang="ko-KR" sz="1544" dirty="0"/>
              <a:t>"</a:t>
            </a:r>
            <a:r>
              <a:rPr lang="ko-KR" altLang="en-US" sz="1544" dirty="0"/>
              <a:t> </a:t>
            </a:r>
            <a:r>
              <a:rPr lang="en-US" altLang="ko-KR" sz="1544" dirty="0"/>
              <a:t>+ </a:t>
            </a:r>
            <a:r>
              <a:rPr lang="en-US" altLang="ko-KR" sz="1544" b="1" dirty="0"/>
              <a:t>condition</a:t>
            </a:r>
            <a:r>
              <a:rPr lang="en-US" altLang="ko-KR" sz="1544" dirty="0"/>
              <a:t> 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</a:t>
            </a:r>
            <a:r>
              <a:rPr lang="en-US" altLang="ko-KR" sz="1544" b="1" dirty="0"/>
              <a:t>'</a:t>
            </a:r>
            <a:r>
              <a:rPr lang="ko-KR" altLang="en-US" sz="1544" dirty="0"/>
              <a:t>문자열 </a:t>
            </a:r>
            <a:r>
              <a:rPr lang="en-US" altLang="ko-KR" sz="1544" dirty="0"/>
              <a:t>: </a:t>
            </a:r>
            <a:r>
              <a:rPr lang="ko-KR" altLang="en-US" sz="1544" dirty="0"/>
              <a:t>단일인용부호로도 표현</a:t>
            </a:r>
            <a:r>
              <a:rPr lang="en-US" altLang="ko-KR" sz="1544" b="1" dirty="0"/>
              <a:t>'</a:t>
            </a:r>
            <a:r>
              <a:rPr lang="en-US" altLang="ko-KR" sz="1544" dirty="0"/>
              <a:t> 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그녀는 </a:t>
            </a:r>
            <a:r>
              <a:rPr lang="en-US" altLang="ko-KR" sz="1544" dirty="0"/>
              <a:t>\"</a:t>
            </a:r>
            <a:r>
              <a:rPr lang="ko-KR" altLang="en-US" sz="1544" dirty="0"/>
              <a:t>누구세요</a:t>
            </a:r>
            <a:r>
              <a:rPr lang="en-US" altLang="ko-KR" sz="1544" dirty="0"/>
              <a:t>\"</a:t>
            </a:r>
            <a:r>
              <a:rPr lang="ko-KR" altLang="en-US" sz="1544" dirty="0"/>
              <a:t>라고 했습니다</a:t>
            </a:r>
            <a:r>
              <a:rPr lang="en-US" altLang="ko-KR" sz="1544" dirty="0"/>
              <a:t>.");</a:t>
            </a:r>
          </a:p>
          <a:p>
            <a:pPr defTabSz="198450"/>
            <a:r>
              <a:rPr lang="en-US" altLang="ko-KR" sz="1544" dirty="0"/>
              <a:t>&lt;/script&gt;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40" y="1747313"/>
            <a:ext cx="3080187" cy="30517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식과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248867" y="1260351"/>
            <a:ext cx="11986630" cy="5557451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자바스크립트의 연산과 연산자 종류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산술 연산자</a:t>
            </a:r>
            <a:endParaRPr lang="en-US" altLang="ko-KR" sz="2000" dirty="0"/>
          </a:p>
          <a:p>
            <a:pPr lvl="2"/>
            <a:r>
              <a:rPr lang="en-US" altLang="ko-KR" sz="2000" dirty="0"/>
              <a:t>5 </a:t>
            </a:r>
            <a:r>
              <a:rPr lang="ko-KR" altLang="en-US" sz="2000" dirty="0"/>
              <a:t>가지 </a:t>
            </a:r>
            <a:r>
              <a:rPr lang="en-US" altLang="ko-KR" sz="2000" dirty="0"/>
              <a:t>: </a:t>
            </a:r>
            <a:r>
              <a:rPr lang="ko-KR" altLang="en-US" sz="2000" dirty="0"/>
              <a:t>더하기</a:t>
            </a:r>
            <a:r>
              <a:rPr lang="en-US" altLang="ko-KR" sz="2000" dirty="0"/>
              <a:t>(+), </a:t>
            </a:r>
            <a:r>
              <a:rPr lang="ko-KR" altLang="en-US" sz="2000" dirty="0"/>
              <a:t>빼기</a:t>
            </a:r>
            <a:r>
              <a:rPr lang="en-US" altLang="ko-KR" sz="2000" dirty="0"/>
              <a:t>(-), </a:t>
            </a:r>
            <a:r>
              <a:rPr lang="ko-KR" altLang="en-US" sz="2000" dirty="0"/>
              <a:t>곱하기</a:t>
            </a:r>
            <a:r>
              <a:rPr lang="en-US" altLang="ko-KR" sz="2000" dirty="0"/>
              <a:t>(*), </a:t>
            </a:r>
            <a:r>
              <a:rPr lang="ko-KR" altLang="en-US" sz="2000" dirty="0"/>
              <a:t>나누기</a:t>
            </a:r>
            <a:r>
              <a:rPr lang="en-US" altLang="ko-KR" sz="2000" dirty="0"/>
              <a:t>(/), </a:t>
            </a:r>
            <a:r>
              <a:rPr lang="ko-KR" altLang="en-US" sz="2000" dirty="0"/>
              <a:t>나머지</a:t>
            </a:r>
            <a:r>
              <a:rPr lang="en-US" altLang="ko-KR" sz="2000" dirty="0"/>
              <a:t>(%)</a:t>
            </a:r>
          </a:p>
          <a:p>
            <a:pPr lvl="2"/>
            <a:endParaRPr lang="en-US" altLang="ko-KR" sz="2000" dirty="0"/>
          </a:p>
          <a:p>
            <a:pPr lvl="2"/>
            <a:endParaRPr lang="en-US" altLang="ko-KR" sz="3600" dirty="0"/>
          </a:p>
          <a:p>
            <a:pPr lvl="2"/>
            <a:r>
              <a:rPr lang="ko-KR" altLang="en-US" sz="2000" dirty="0"/>
              <a:t>연산의 결과는 항상 실수</a:t>
            </a:r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553123" y="4716735"/>
            <a:ext cx="5040842" cy="567591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x = 32;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total = 100 + x*2/4 - 3; // total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3688" y="6083004"/>
            <a:ext cx="5040842" cy="32996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div = 32/10; 						// div 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93" y="1764407"/>
            <a:ext cx="8373566" cy="182551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CDD582-02D0-4113-935B-54831EEE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34" y="1660726"/>
            <a:ext cx="2871433" cy="30664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</a:t>
            </a:r>
            <a:r>
              <a:rPr lang="ko-KR" altLang="en-US" dirty="0"/>
              <a:t>산술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20983" y="900311"/>
            <a:ext cx="5478059" cy="627447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3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산술연산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산술연산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x=32;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total = 100 + x*2/4 - 3; // total</a:t>
            </a:r>
            <a:r>
              <a:rPr lang="ko-KR" altLang="en-US" sz="1600" dirty="0"/>
              <a:t>은 </a:t>
            </a:r>
            <a:r>
              <a:rPr lang="en-US" altLang="ko-KR" sz="1600" dirty="0"/>
              <a:t>113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div = x / 10; // div</a:t>
            </a:r>
            <a:r>
              <a:rPr lang="ko-KR" altLang="en-US" sz="1600" dirty="0"/>
              <a:t>는 </a:t>
            </a:r>
            <a:r>
              <a:rPr lang="en-US" altLang="ko-KR" sz="1600" dirty="0"/>
              <a:t>3.2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mod = x % 2; // x</a:t>
            </a:r>
            <a:r>
              <a:rPr lang="ko-KR" altLang="en-US" sz="1600" dirty="0"/>
              <a:t>를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나눈 나머지</a:t>
            </a:r>
            <a:r>
              <a:rPr lang="en-US" altLang="ko-KR" sz="1600" dirty="0"/>
              <a:t>, 0</a:t>
            </a:r>
          </a:p>
          <a:p>
            <a:pPr defTabSz="198450">
              <a:spcAft>
                <a:spcPts val="300"/>
              </a:spcAft>
            </a:pPr>
            <a:endParaRPr lang="ko-KR" altLang="en-US" sz="1600" dirty="0"/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: " + x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("100 + x*2/4 - 3 = " + total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("x/10 = " + div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("x%2 = " + mod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356106" y="1446330"/>
            <a:ext cx="8989501" cy="5557451"/>
          </a:xfrm>
        </p:spPr>
        <p:txBody>
          <a:bodyPr/>
          <a:lstStyle/>
          <a:p>
            <a:r>
              <a:rPr lang="ko-KR" altLang="en-US" dirty="0"/>
              <a:t>증감 연산자 </a:t>
            </a:r>
            <a:r>
              <a:rPr lang="en-US" altLang="ko-KR" dirty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8512114" y="2430964"/>
            <a:ext cx="1773242" cy="77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5" dirty="0"/>
              <a:t>a  =  1;</a:t>
            </a:r>
          </a:p>
          <a:p>
            <a:r>
              <a:rPr lang="en-US" altLang="ko-KR" sz="2205" dirty="0"/>
              <a:t>b  =  </a:t>
            </a:r>
            <a:r>
              <a:rPr lang="en-US" altLang="ko-KR" sz="2205" b="1" dirty="0"/>
              <a:t>a ++</a:t>
            </a:r>
            <a:r>
              <a:rPr lang="en-US" altLang="ko-KR" sz="2205" dirty="0"/>
              <a:t>;</a:t>
            </a:r>
            <a:r>
              <a:rPr lang="en-US" altLang="ko-KR" sz="2205" b="1" dirty="0"/>
              <a:t> </a:t>
            </a:r>
            <a:endParaRPr lang="ko-KR" altLang="en-US" sz="2205" b="1" dirty="0"/>
          </a:p>
        </p:txBody>
      </p:sp>
      <p:sp>
        <p:nvSpPr>
          <p:cNvPr id="29" name="직사각형 28"/>
          <p:cNvSpPr/>
          <p:nvPr/>
        </p:nvSpPr>
        <p:spPr>
          <a:xfrm>
            <a:off x="8771964" y="3541281"/>
            <a:ext cx="551754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835414" y="3248502"/>
            <a:ext cx="410690" cy="3638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764" dirty="0"/>
              <a:t>①</a:t>
            </a:r>
            <a:endParaRPr lang="ko-KR" altLang="en-US" sz="1764" dirty="0"/>
          </a:p>
        </p:txBody>
      </p:sp>
      <p:sp>
        <p:nvSpPr>
          <p:cNvPr id="40" name="직사각형 39"/>
          <p:cNvSpPr/>
          <p:nvPr/>
        </p:nvSpPr>
        <p:spPr>
          <a:xfrm>
            <a:off x="9547909" y="3078806"/>
            <a:ext cx="410690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64" dirty="0"/>
              <a:t>②</a:t>
            </a:r>
            <a:endParaRPr lang="ko-KR" altLang="en-US" sz="1764" dirty="0"/>
          </a:p>
        </p:txBody>
      </p:sp>
      <p:sp>
        <p:nvSpPr>
          <p:cNvPr id="46" name="직사각형 45"/>
          <p:cNvSpPr/>
          <p:nvPr/>
        </p:nvSpPr>
        <p:spPr>
          <a:xfrm>
            <a:off x="9433473" y="3341218"/>
            <a:ext cx="604653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775856" y="3134334"/>
            <a:ext cx="915507" cy="477985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5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4617071" y="2447934"/>
            <a:ext cx="1673856" cy="77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205" dirty="0"/>
              <a:t>a  =  1;</a:t>
            </a:r>
          </a:p>
          <a:p>
            <a:pPr fontAlgn="base"/>
            <a:r>
              <a:rPr lang="en-US" altLang="ko-KR" sz="2205" dirty="0"/>
              <a:t>b  =  </a:t>
            </a:r>
            <a:r>
              <a:rPr lang="en-US" altLang="ko-KR" sz="2205" b="1" dirty="0"/>
              <a:t>++ a</a:t>
            </a:r>
            <a:r>
              <a:rPr lang="en-US" altLang="ko-KR" sz="2205" dirty="0"/>
              <a:t>;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29503" y="3052411"/>
            <a:ext cx="410690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64" dirty="0"/>
              <a:t>①</a:t>
            </a:r>
            <a:endParaRPr lang="ko-KR" altLang="en-US" sz="1764" dirty="0"/>
          </a:p>
        </p:txBody>
      </p:sp>
      <p:sp>
        <p:nvSpPr>
          <p:cNvPr id="54" name="직사각형 53"/>
          <p:cNvSpPr/>
          <p:nvPr/>
        </p:nvSpPr>
        <p:spPr>
          <a:xfrm>
            <a:off x="4883489" y="3555442"/>
            <a:ext cx="551754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5704368" y="2985157"/>
            <a:ext cx="252066" cy="601062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205"/>
          </a:p>
        </p:txBody>
      </p:sp>
      <p:sp>
        <p:nvSpPr>
          <p:cNvPr id="56" name="직사각형 55"/>
          <p:cNvSpPr/>
          <p:nvPr/>
        </p:nvSpPr>
        <p:spPr>
          <a:xfrm>
            <a:off x="5629503" y="3355379"/>
            <a:ext cx="535724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85774" y="2458641"/>
            <a:ext cx="1669047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64" dirty="0"/>
              <a:t>(b) </a:t>
            </a:r>
            <a:r>
              <a:rPr lang="ko-KR" altLang="en-US" sz="1764" dirty="0"/>
              <a:t>후위연산자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31260" y="2458641"/>
            <a:ext cx="1649811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64" dirty="0"/>
              <a:t>(a) </a:t>
            </a:r>
            <a:r>
              <a:rPr lang="ko-KR" altLang="en-US" sz="1764" dirty="0"/>
              <a:t>전위연산자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462794" y="2447934"/>
            <a:ext cx="1945806" cy="14468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60" name="직사각형 59"/>
          <p:cNvSpPr/>
          <p:nvPr/>
        </p:nvSpPr>
        <p:spPr>
          <a:xfrm>
            <a:off x="8355256" y="2440854"/>
            <a:ext cx="1945806" cy="14468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61" name="직사각형 60"/>
          <p:cNvSpPr/>
          <p:nvPr/>
        </p:nvSpPr>
        <p:spPr>
          <a:xfrm>
            <a:off x="4939146" y="3252562"/>
            <a:ext cx="410690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64" dirty="0"/>
              <a:t>②</a:t>
            </a:r>
            <a:endParaRPr lang="ko-KR" altLang="en-US" sz="1764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8706279" y="3134353"/>
            <a:ext cx="915507" cy="477985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5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9600994" y="2943147"/>
            <a:ext cx="274763" cy="635137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205"/>
          </a:p>
        </p:txBody>
      </p:sp>
      <p:sp>
        <p:nvSpPr>
          <p:cNvPr id="3" name="타원형 설명선 2"/>
          <p:cNvSpPr/>
          <p:nvPr/>
        </p:nvSpPr>
        <p:spPr>
          <a:xfrm>
            <a:off x="8944455" y="4072022"/>
            <a:ext cx="2020185" cy="636469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3" dirty="0">
                <a:solidFill>
                  <a:schemeClr val="tx1"/>
                </a:solidFill>
              </a:rPr>
              <a:t>a++</a:t>
            </a:r>
            <a:r>
              <a:rPr lang="ko-KR" altLang="en-US" sz="1103" dirty="0">
                <a:solidFill>
                  <a:schemeClr val="tx1"/>
                </a:solidFill>
              </a:rPr>
              <a:t>의</a:t>
            </a:r>
            <a:r>
              <a:rPr lang="en-US" altLang="ko-KR" sz="1103" dirty="0">
                <a:solidFill>
                  <a:schemeClr val="tx1"/>
                </a:solidFill>
              </a:rPr>
              <a:t> </a:t>
            </a:r>
            <a:r>
              <a:rPr lang="ko-KR" altLang="en-US" sz="1103" dirty="0">
                <a:solidFill>
                  <a:schemeClr val="tx1"/>
                </a:solidFill>
              </a:rPr>
              <a:t>연산은 증가 전의 값 </a:t>
            </a:r>
            <a:r>
              <a:rPr lang="en-US" altLang="ko-KR" sz="1103" dirty="0">
                <a:solidFill>
                  <a:schemeClr val="tx1"/>
                </a:solidFill>
              </a:rPr>
              <a:t>1</a:t>
            </a:r>
            <a:r>
              <a:rPr lang="ko-KR" altLang="en-US" sz="1103" dirty="0">
                <a:solidFill>
                  <a:schemeClr val="tx1"/>
                </a:solidFill>
              </a:rPr>
              <a:t>을 반환하여 </a:t>
            </a:r>
            <a:r>
              <a:rPr lang="en-US" altLang="ko-KR" sz="1103" dirty="0">
                <a:solidFill>
                  <a:schemeClr val="tx1"/>
                </a:solidFill>
              </a:rPr>
              <a:t>b</a:t>
            </a:r>
            <a:r>
              <a:rPr lang="ko-KR" altLang="en-US" sz="1103" dirty="0">
                <a:solidFill>
                  <a:schemeClr val="tx1"/>
                </a:solidFill>
              </a:rPr>
              <a:t>의 값은 </a:t>
            </a:r>
            <a:r>
              <a:rPr lang="en-US" altLang="ko-KR" sz="1103" dirty="0">
                <a:solidFill>
                  <a:schemeClr val="tx1"/>
                </a:solidFill>
              </a:rPr>
              <a:t>1</a:t>
            </a:r>
            <a:r>
              <a:rPr lang="ko-KR" altLang="en-US" sz="1103" dirty="0">
                <a:solidFill>
                  <a:schemeClr val="tx1"/>
                </a:solidFill>
              </a:rPr>
              <a:t>이 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6" y="5081620"/>
            <a:ext cx="8935342" cy="1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000" dirty="0"/>
              <a:t>자바스크립트 언어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2400995" y="1216097"/>
            <a:ext cx="8989501" cy="48607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ko-KR" sz="2200" b="1" dirty="0" err="1"/>
              <a:t>Javascript</a:t>
            </a:r>
            <a:endParaRPr lang="en-US" altLang="ko-KR" sz="2200" b="1" dirty="0"/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1995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년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넷스케이프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Netscape Navigator 2.0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브라우저에 최초 탑재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웹 프로그래밍 개념 창시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특징</a:t>
            </a:r>
            <a:endParaRPr lang="en-US" altLang="ko-KR" sz="2200" b="1" dirty="0"/>
          </a:p>
          <a:p>
            <a:pPr lvl="1" fontAlgn="base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문서에 내장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조각 소스 코드</a:t>
            </a:r>
          </a:p>
          <a:p>
            <a:pPr lvl="1" fontAlgn="base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스크립트 언어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인터프리터 실행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컴파일 필요 없음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 fontAlgn="base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단순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언어 구조 차용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배우기 쉬움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D445CB-3A61-4BFD-99CE-491759F0EF44}"/>
              </a:ext>
            </a:extLst>
          </p:cNvPr>
          <p:cNvGrpSpPr/>
          <p:nvPr/>
        </p:nvGrpSpPr>
        <p:grpSpPr>
          <a:xfrm>
            <a:off x="6073403" y="2772519"/>
            <a:ext cx="6510157" cy="3894606"/>
            <a:chOff x="5054240" y="3304278"/>
            <a:chExt cx="6510157" cy="3894606"/>
          </a:xfrm>
        </p:grpSpPr>
        <p:sp>
          <p:nvSpPr>
            <p:cNvPr id="19" name="직사각형 18"/>
            <p:cNvSpPr/>
            <p:nvPr/>
          </p:nvSpPr>
          <p:spPr>
            <a:xfrm>
              <a:off x="5054240" y="3304278"/>
              <a:ext cx="6510157" cy="38946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165729" y="3502897"/>
              <a:ext cx="3224052" cy="3374028"/>
            </a:xfrm>
            <a:prstGeom prst="roundRect">
              <a:avLst>
                <a:gd name="adj" fmla="val 223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4" name="세로로 말린 두루마리 모양 3"/>
            <p:cNvSpPr/>
            <p:nvPr/>
          </p:nvSpPr>
          <p:spPr>
            <a:xfrm>
              <a:off x="5213024" y="3701378"/>
              <a:ext cx="2665574" cy="2937510"/>
            </a:xfrm>
            <a:prstGeom prst="verticalScroll">
              <a:avLst>
                <a:gd name="adj" fmla="val 10329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&lt;html&gt;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&lt;head&gt;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&lt;script&gt;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   let sum = 0;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	for(n=0; n&lt;10; n++)			sum += n;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	alert(“</a:t>
              </a:r>
              <a:r>
                <a:rPr lang="ko-KR" altLang="en-US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합은 </a:t>
              </a:r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= “ + sum);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&lt;/script&gt;</a:t>
              </a:r>
            </a:p>
            <a:p>
              <a:pPr defTabSz="198450"/>
              <a:r>
                <a:rPr lang="en-US" altLang="ko-KR" sz="1213" dirty="0" smtClean="0">
                  <a:solidFill>
                    <a:schemeClr val="tx1"/>
                  </a:solidFill>
                </a:rPr>
                <a:t>&lt;/head&gt;</a:t>
              </a:r>
              <a:endParaRPr lang="en-US" altLang="ko-KR" sz="1213" dirty="0">
                <a:solidFill>
                  <a:schemeClr val="tx1"/>
                </a:solidFill>
              </a:endParaRP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</a:t>
              </a:r>
              <a:r>
                <a:rPr lang="en-US" altLang="ko-KR" sz="1158" dirty="0" smtClean="0">
                  <a:solidFill>
                    <a:schemeClr val="tx1"/>
                  </a:solidFill>
                </a:rPr>
                <a:t>body</a:t>
              </a:r>
              <a:r>
                <a:rPr lang="en-US" altLang="ko-KR" sz="1158" dirty="0">
                  <a:solidFill>
                    <a:schemeClr val="tx1"/>
                  </a:solidFill>
                </a:rPr>
                <a:t>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	…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&lt;/body&gt;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&lt;/html&gt;</a:t>
              </a:r>
              <a:endParaRPr lang="ko-KR" altLang="en-US" sz="1158" dirty="0">
                <a:solidFill>
                  <a:schemeClr val="tx1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5575201" y="4582321"/>
              <a:ext cx="1973574" cy="796422"/>
            </a:xfrm>
            <a:custGeom>
              <a:avLst/>
              <a:gdLst>
                <a:gd name="connsiteX0" fmla="*/ 467360 w 1719513"/>
                <a:gd name="connsiteY0" fmla="*/ 30480 h 1209040"/>
                <a:gd name="connsiteX1" fmla="*/ 203200 w 1719513"/>
                <a:gd name="connsiteY1" fmla="*/ 40640 h 1209040"/>
                <a:gd name="connsiteX2" fmla="*/ 121920 w 1719513"/>
                <a:gd name="connsiteY2" fmla="*/ 50800 h 1209040"/>
                <a:gd name="connsiteX3" fmla="*/ 60960 w 1719513"/>
                <a:gd name="connsiteY3" fmla="*/ 71120 h 1209040"/>
                <a:gd name="connsiteX4" fmla="*/ 40640 w 1719513"/>
                <a:gd name="connsiteY4" fmla="*/ 223520 h 1209040"/>
                <a:gd name="connsiteX5" fmla="*/ 10160 w 1719513"/>
                <a:gd name="connsiteY5" fmla="*/ 325120 h 1209040"/>
                <a:gd name="connsiteX6" fmla="*/ 0 w 1719513"/>
                <a:gd name="connsiteY6" fmla="*/ 386080 h 1209040"/>
                <a:gd name="connsiteX7" fmla="*/ 10160 w 1719513"/>
                <a:gd name="connsiteY7" fmla="*/ 965200 h 1209040"/>
                <a:gd name="connsiteX8" fmla="*/ 50800 w 1719513"/>
                <a:gd name="connsiteY8" fmla="*/ 1026160 h 1209040"/>
                <a:gd name="connsiteX9" fmla="*/ 60960 w 1719513"/>
                <a:gd name="connsiteY9" fmla="*/ 1056640 h 1209040"/>
                <a:gd name="connsiteX10" fmla="*/ 152400 w 1719513"/>
                <a:gd name="connsiteY10" fmla="*/ 1107440 h 1209040"/>
                <a:gd name="connsiteX11" fmla="*/ 213360 w 1719513"/>
                <a:gd name="connsiteY11" fmla="*/ 1158240 h 1209040"/>
                <a:gd name="connsiteX12" fmla="*/ 254000 w 1719513"/>
                <a:gd name="connsiteY12" fmla="*/ 1168400 h 1209040"/>
                <a:gd name="connsiteX13" fmla="*/ 284480 w 1719513"/>
                <a:gd name="connsiteY13" fmla="*/ 1188720 h 1209040"/>
                <a:gd name="connsiteX14" fmla="*/ 335280 w 1719513"/>
                <a:gd name="connsiteY14" fmla="*/ 1198880 h 1209040"/>
                <a:gd name="connsiteX15" fmla="*/ 365760 w 1719513"/>
                <a:gd name="connsiteY15" fmla="*/ 1209040 h 1209040"/>
                <a:gd name="connsiteX16" fmla="*/ 924560 w 1719513"/>
                <a:gd name="connsiteY16" fmla="*/ 1198880 h 1209040"/>
                <a:gd name="connsiteX17" fmla="*/ 995680 w 1719513"/>
                <a:gd name="connsiteY17" fmla="*/ 1188720 h 1209040"/>
                <a:gd name="connsiteX18" fmla="*/ 1158240 w 1719513"/>
                <a:gd name="connsiteY18" fmla="*/ 1178560 h 1209040"/>
                <a:gd name="connsiteX19" fmla="*/ 1341120 w 1719513"/>
                <a:gd name="connsiteY19" fmla="*/ 1158240 h 1209040"/>
                <a:gd name="connsiteX20" fmla="*/ 1473200 w 1719513"/>
                <a:gd name="connsiteY20" fmla="*/ 1148080 h 1209040"/>
                <a:gd name="connsiteX21" fmla="*/ 1554480 w 1719513"/>
                <a:gd name="connsiteY21" fmla="*/ 1076960 h 1209040"/>
                <a:gd name="connsiteX22" fmla="*/ 1564640 w 1719513"/>
                <a:gd name="connsiteY22" fmla="*/ 1046480 h 1209040"/>
                <a:gd name="connsiteX23" fmla="*/ 1595120 w 1719513"/>
                <a:gd name="connsiteY23" fmla="*/ 1036320 h 1209040"/>
                <a:gd name="connsiteX24" fmla="*/ 1625600 w 1719513"/>
                <a:gd name="connsiteY24" fmla="*/ 1016000 h 1209040"/>
                <a:gd name="connsiteX25" fmla="*/ 1666240 w 1719513"/>
                <a:gd name="connsiteY25" fmla="*/ 955040 h 1209040"/>
                <a:gd name="connsiteX26" fmla="*/ 1686560 w 1719513"/>
                <a:gd name="connsiteY26" fmla="*/ 883920 h 1209040"/>
                <a:gd name="connsiteX27" fmla="*/ 1696720 w 1719513"/>
                <a:gd name="connsiteY27" fmla="*/ 772160 h 1209040"/>
                <a:gd name="connsiteX28" fmla="*/ 1706880 w 1719513"/>
                <a:gd name="connsiteY28" fmla="*/ 711200 h 1209040"/>
                <a:gd name="connsiteX29" fmla="*/ 1717040 w 1719513"/>
                <a:gd name="connsiteY29" fmla="*/ 426720 h 1209040"/>
                <a:gd name="connsiteX30" fmla="*/ 1686560 w 1719513"/>
                <a:gd name="connsiteY30" fmla="*/ 213360 h 1209040"/>
                <a:gd name="connsiteX31" fmla="*/ 1595120 w 1719513"/>
                <a:gd name="connsiteY31" fmla="*/ 142240 h 1209040"/>
                <a:gd name="connsiteX32" fmla="*/ 1564640 w 1719513"/>
                <a:gd name="connsiteY32" fmla="*/ 121920 h 1209040"/>
                <a:gd name="connsiteX33" fmla="*/ 1544320 w 1719513"/>
                <a:gd name="connsiteY33" fmla="*/ 91440 h 1209040"/>
                <a:gd name="connsiteX34" fmla="*/ 1513840 w 1719513"/>
                <a:gd name="connsiteY34" fmla="*/ 81280 h 1209040"/>
                <a:gd name="connsiteX35" fmla="*/ 1361440 w 1719513"/>
                <a:gd name="connsiteY35" fmla="*/ 71120 h 1209040"/>
                <a:gd name="connsiteX36" fmla="*/ 1259840 w 1719513"/>
                <a:gd name="connsiteY36" fmla="*/ 50800 h 1209040"/>
                <a:gd name="connsiteX37" fmla="*/ 1198880 w 1719513"/>
                <a:gd name="connsiteY37" fmla="*/ 40640 h 1209040"/>
                <a:gd name="connsiteX38" fmla="*/ 1168400 w 1719513"/>
                <a:gd name="connsiteY38" fmla="*/ 30480 h 1209040"/>
                <a:gd name="connsiteX39" fmla="*/ 721360 w 1719513"/>
                <a:gd name="connsiteY39" fmla="*/ 10160 h 1209040"/>
                <a:gd name="connsiteX40" fmla="*/ 660400 w 1719513"/>
                <a:gd name="connsiteY40" fmla="*/ 0 h 1209040"/>
                <a:gd name="connsiteX41" fmla="*/ 467360 w 1719513"/>
                <a:gd name="connsiteY41" fmla="*/ 30480 h 12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19513" h="1209040">
                  <a:moveTo>
                    <a:pt x="467360" y="30480"/>
                  </a:moveTo>
                  <a:cubicBezTo>
                    <a:pt x="391160" y="37253"/>
                    <a:pt x="291166" y="35466"/>
                    <a:pt x="203200" y="40640"/>
                  </a:cubicBezTo>
                  <a:cubicBezTo>
                    <a:pt x="175943" y="42243"/>
                    <a:pt x="148618" y="45079"/>
                    <a:pt x="121920" y="50800"/>
                  </a:cubicBezTo>
                  <a:cubicBezTo>
                    <a:pt x="100976" y="55288"/>
                    <a:pt x="60960" y="71120"/>
                    <a:pt x="60960" y="71120"/>
                  </a:cubicBezTo>
                  <a:cubicBezTo>
                    <a:pt x="35583" y="147252"/>
                    <a:pt x="60529" y="64409"/>
                    <a:pt x="40640" y="223520"/>
                  </a:cubicBezTo>
                  <a:cubicBezTo>
                    <a:pt x="31806" y="294189"/>
                    <a:pt x="24892" y="236725"/>
                    <a:pt x="10160" y="325120"/>
                  </a:cubicBezTo>
                  <a:lnTo>
                    <a:pt x="0" y="386080"/>
                  </a:lnTo>
                  <a:cubicBezTo>
                    <a:pt x="3387" y="579120"/>
                    <a:pt x="-5115" y="772735"/>
                    <a:pt x="10160" y="965200"/>
                  </a:cubicBezTo>
                  <a:cubicBezTo>
                    <a:pt x="12092" y="989545"/>
                    <a:pt x="43077" y="1002992"/>
                    <a:pt x="50800" y="1026160"/>
                  </a:cubicBezTo>
                  <a:cubicBezTo>
                    <a:pt x="54187" y="1036320"/>
                    <a:pt x="53387" y="1049067"/>
                    <a:pt x="60960" y="1056640"/>
                  </a:cubicBezTo>
                  <a:cubicBezTo>
                    <a:pt x="125029" y="1120709"/>
                    <a:pt x="101296" y="1081888"/>
                    <a:pt x="152400" y="1107440"/>
                  </a:cubicBezTo>
                  <a:cubicBezTo>
                    <a:pt x="295264" y="1178872"/>
                    <a:pt x="56071" y="1068361"/>
                    <a:pt x="213360" y="1158240"/>
                  </a:cubicBezTo>
                  <a:cubicBezTo>
                    <a:pt x="225484" y="1165168"/>
                    <a:pt x="240453" y="1165013"/>
                    <a:pt x="254000" y="1168400"/>
                  </a:cubicBezTo>
                  <a:cubicBezTo>
                    <a:pt x="264160" y="1175173"/>
                    <a:pt x="273047" y="1184433"/>
                    <a:pt x="284480" y="1188720"/>
                  </a:cubicBezTo>
                  <a:cubicBezTo>
                    <a:pt x="300649" y="1194783"/>
                    <a:pt x="318527" y="1194692"/>
                    <a:pt x="335280" y="1198880"/>
                  </a:cubicBezTo>
                  <a:cubicBezTo>
                    <a:pt x="345670" y="1201477"/>
                    <a:pt x="355600" y="1205653"/>
                    <a:pt x="365760" y="1209040"/>
                  </a:cubicBezTo>
                  <a:lnTo>
                    <a:pt x="924560" y="1198880"/>
                  </a:lnTo>
                  <a:cubicBezTo>
                    <a:pt x="948495" y="1198108"/>
                    <a:pt x="971823" y="1190795"/>
                    <a:pt x="995680" y="1188720"/>
                  </a:cubicBezTo>
                  <a:cubicBezTo>
                    <a:pt x="1049768" y="1184017"/>
                    <a:pt x="1104053" y="1181947"/>
                    <a:pt x="1158240" y="1178560"/>
                  </a:cubicBezTo>
                  <a:cubicBezTo>
                    <a:pt x="1237644" y="1152092"/>
                    <a:pt x="1175069" y="1170101"/>
                    <a:pt x="1341120" y="1158240"/>
                  </a:cubicBezTo>
                  <a:lnTo>
                    <a:pt x="1473200" y="1148080"/>
                  </a:lnTo>
                  <a:cubicBezTo>
                    <a:pt x="1518920" y="1117600"/>
                    <a:pt x="1533313" y="1119293"/>
                    <a:pt x="1554480" y="1076960"/>
                  </a:cubicBezTo>
                  <a:cubicBezTo>
                    <a:pt x="1559269" y="1067381"/>
                    <a:pt x="1557067" y="1054053"/>
                    <a:pt x="1564640" y="1046480"/>
                  </a:cubicBezTo>
                  <a:cubicBezTo>
                    <a:pt x="1572213" y="1038907"/>
                    <a:pt x="1585541" y="1041109"/>
                    <a:pt x="1595120" y="1036320"/>
                  </a:cubicBezTo>
                  <a:cubicBezTo>
                    <a:pt x="1606042" y="1030859"/>
                    <a:pt x="1615440" y="1022773"/>
                    <a:pt x="1625600" y="1016000"/>
                  </a:cubicBezTo>
                  <a:cubicBezTo>
                    <a:pt x="1649758" y="943526"/>
                    <a:pt x="1615503" y="1031146"/>
                    <a:pt x="1666240" y="955040"/>
                  </a:cubicBezTo>
                  <a:cubicBezTo>
                    <a:pt x="1672070" y="946295"/>
                    <a:pt x="1685205" y="889339"/>
                    <a:pt x="1686560" y="883920"/>
                  </a:cubicBezTo>
                  <a:cubicBezTo>
                    <a:pt x="1689947" y="846667"/>
                    <a:pt x="1692349" y="809311"/>
                    <a:pt x="1696720" y="772160"/>
                  </a:cubicBezTo>
                  <a:cubicBezTo>
                    <a:pt x="1699127" y="751701"/>
                    <a:pt x="1705670" y="731765"/>
                    <a:pt x="1706880" y="711200"/>
                  </a:cubicBezTo>
                  <a:cubicBezTo>
                    <a:pt x="1712452" y="616477"/>
                    <a:pt x="1713653" y="521547"/>
                    <a:pt x="1717040" y="426720"/>
                  </a:cubicBezTo>
                  <a:cubicBezTo>
                    <a:pt x="1711041" y="318734"/>
                    <a:pt x="1739779" y="277223"/>
                    <a:pt x="1686560" y="213360"/>
                  </a:cubicBezTo>
                  <a:cubicBezTo>
                    <a:pt x="1656717" y="177548"/>
                    <a:pt x="1637601" y="170561"/>
                    <a:pt x="1595120" y="142240"/>
                  </a:cubicBezTo>
                  <a:lnTo>
                    <a:pt x="1564640" y="121920"/>
                  </a:lnTo>
                  <a:cubicBezTo>
                    <a:pt x="1557867" y="111760"/>
                    <a:pt x="1553855" y="99068"/>
                    <a:pt x="1544320" y="91440"/>
                  </a:cubicBezTo>
                  <a:cubicBezTo>
                    <a:pt x="1535957" y="84750"/>
                    <a:pt x="1524484" y="82463"/>
                    <a:pt x="1513840" y="81280"/>
                  </a:cubicBezTo>
                  <a:cubicBezTo>
                    <a:pt x="1463239" y="75658"/>
                    <a:pt x="1412240" y="74507"/>
                    <a:pt x="1361440" y="71120"/>
                  </a:cubicBezTo>
                  <a:cubicBezTo>
                    <a:pt x="1152547" y="36305"/>
                    <a:pt x="1411403" y="81113"/>
                    <a:pt x="1259840" y="50800"/>
                  </a:cubicBezTo>
                  <a:cubicBezTo>
                    <a:pt x="1239640" y="46760"/>
                    <a:pt x="1218990" y="45109"/>
                    <a:pt x="1198880" y="40640"/>
                  </a:cubicBezTo>
                  <a:cubicBezTo>
                    <a:pt x="1188425" y="38317"/>
                    <a:pt x="1179051" y="31601"/>
                    <a:pt x="1168400" y="30480"/>
                  </a:cubicBezTo>
                  <a:cubicBezTo>
                    <a:pt x="1069319" y="20050"/>
                    <a:pt x="783643" y="12384"/>
                    <a:pt x="721360" y="10160"/>
                  </a:cubicBezTo>
                  <a:cubicBezTo>
                    <a:pt x="701040" y="6773"/>
                    <a:pt x="681000" y="0"/>
                    <a:pt x="660400" y="0"/>
                  </a:cubicBezTo>
                  <a:cubicBezTo>
                    <a:pt x="585816" y="0"/>
                    <a:pt x="543560" y="23707"/>
                    <a:pt x="467360" y="30480"/>
                  </a:cubicBezTo>
                  <a:close/>
                </a:path>
              </a:pathLst>
            </a:cu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912358" y="4582322"/>
              <a:ext cx="1290150" cy="66609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23" b="1" dirty="0">
                  <a:solidFill>
                    <a:schemeClr val="accent2">
                      <a:lumMod val="75000"/>
                    </a:schemeClr>
                  </a:solidFill>
                </a:rPr>
                <a:t>자바스크립트 </a:t>
              </a:r>
              <a:endParaRPr lang="en-US" altLang="ko-KR" sz="1323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323" b="1" dirty="0">
                  <a:solidFill>
                    <a:schemeClr val="accent2">
                      <a:lumMod val="75000"/>
                    </a:schemeClr>
                  </a:solidFill>
                </a:rPr>
                <a:t>코드 처리기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49279" y="3665684"/>
              <a:ext cx="979755" cy="295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23" dirty="0">
                  <a:solidFill>
                    <a:srgbClr val="00B0F0"/>
                  </a:solidFill>
                </a:rPr>
                <a:t>index.html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39786" y="5281308"/>
              <a:ext cx="1666115" cy="4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컴파일 없이</a:t>
              </a:r>
              <a:endParaRPr lang="en-US" altLang="ko-KR" sz="1103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 바로 실행</a:t>
              </a:r>
            </a:p>
          </p:txBody>
        </p:sp>
        <p:sp>
          <p:nvSpPr>
            <p:cNvPr id="21" name="왼쪽 화살표 20"/>
            <p:cNvSpPr/>
            <p:nvPr/>
          </p:nvSpPr>
          <p:spPr>
            <a:xfrm>
              <a:off x="7394834" y="4866488"/>
              <a:ext cx="505997" cy="132923"/>
            </a:xfrm>
            <a:prstGeom prst="leftArrow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79402" y="5837136"/>
              <a:ext cx="1118338" cy="4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자바스크립트</a:t>
              </a:r>
              <a:endParaRPr lang="en-US" altLang="ko-KR" sz="1103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코드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9539660" y="4320764"/>
              <a:ext cx="1874859" cy="1357292"/>
              <a:chOff x="683568" y="390581"/>
              <a:chExt cx="3305175" cy="2075748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568" y="390581"/>
                <a:ext cx="1828800" cy="2066925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368" y="408929"/>
                <a:ext cx="1476375" cy="2057400"/>
              </a:xfrm>
              <a:prstGeom prst="rect">
                <a:avLst/>
              </a:prstGeom>
            </p:spPr>
          </p:pic>
        </p:grpSp>
        <p:sp>
          <p:nvSpPr>
            <p:cNvPr id="27" name="오른쪽 화살표 26"/>
            <p:cNvSpPr/>
            <p:nvPr/>
          </p:nvSpPr>
          <p:spPr>
            <a:xfrm>
              <a:off x="9204994" y="4872486"/>
              <a:ext cx="346978" cy="126924"/>
            </a:xfrm>
            <a:prstGeom prst="rightArrow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85574" y="6516692"/>
              <a:ext cx="1247457" cy="329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98450"/>
              <a:r>
                <a:rPr lang="ko-KR" altLang="en-US" sz="1544"/>
                <a:t>웹 브라우저</a:t>
              </a:r>
              <a:endParaRPr lang="ko-KR" altLang="en-US" sz="1544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04591" y="5330863"/>
              <a:ext cx="719074" cy="752141"/>
            </a:xfrm>
            <a:custGeom>
              <a:avLst/>
              <a:gdLst>
                <a:gd name="connsiteX0" fmla="*/ 532356 w 532356"/>
                <a:gd name="connsiteY0" fmla="*/ 651353 h 651353"/>
                <a:gd name="connsiteX1" fmla="*/ 118997 w 532356"/>
                <a:gd name="connsiteY1" fmla="*/ 482252 h 651353"/>
                <a:gd name="connsiteX2" fmla="*/ 0 w 532356"/>
                <a:gd name="connsiteY2" fmla="*/ 0 h 65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356" h="651353">
                  <a:moveTo>
                    <a:pt x="532356" y="651353"/>
                  </a:moveTo>
                  <a:cubicBezTo>
                    <a:pt x="370039" y="621082"/>
                    <a:pt x="207723" y="590811"/>
                    <a:pt x="118997" y="482252"/>
                  </a:cubicBezTo>
                  <a:cubicBezTo>
                    <a:pt x="30271" y="373693"/>
                    <a:pt x="18789" y="82463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대입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08907" y="1260351"/>
            <a:ext cx="11986630" cy="5557451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대입 연산 </a:t>
            </a:r>
            <a:r>
              <a:rPr lang="en-US" altLang="ko-KR" sz="2200" dirty="0"/>
              <a:t>: </a:t>
            </a:r>
            <a:r>
              <a:rPr lang="ko-KR" altLang="en-US" sz="2200" dirty="0"/>
              <a:t>오른쪽 식의 결과를 왼쪽 변수에 대입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 smtClean="0"/>
          </a:p>
          <a:p>
            <a:endParaRPr lang="en-US" altLang="ko-KR" sz="2200" dirty="0" smtClean="0"/>
          </a:p>
          <a:p>
            <a:endParaRPr lang="en-US" altLang="ko-KR" sz="2200" dirty="0" smtClean="0"/>
          </a:p>
          <a:p>
            <a:r>
              <a:rPr lang="ko-KR" altLang="en-US" sz="2200" dirty="0" err="1" smtClean="0"/>
              <a:t>대입연산자</a:t>
            </a:r>
            <a:r>
              <a:rPr lang="ko-KR" altLang="en-US" sz="2200" dirty="0" smtClean="0"/>
              <a:t> 종류</a:t>
            </a:r>
            <a:endParaRPr lang="ko-KR" altLang="en-US" sz="2200" dirty="0"/>
          </a:p>
          <a:p>
            <a:endParaRPr lang="en-US" altLang="ko-KR" sz="2200" dirty="0"/>
          </a:p>
          <a:p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5" name="직사각형 4"/>
          <p:cNvSpPr/>
          <p:nvPr/>
        </p:nvSpPr>
        <p:spPr>
          <a:xfrm>
            <a:off x="3481115" y="1859477"/>
            <a:ext cx="6093068" cy="90794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3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a=1, b=3;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a = b; 		// a</a:t>
            </a:r>
            <a:r>
              <a:rPr lang="ko-KR" altLang="en-US" sz="1600"/>
              <a:t>에 </a:t>
            </a:r>
            <a:r>
              <a:rPr lang="en-US" altLang="ko-KR" sz="1600" dirty="0"/>
              <a:t>b</a:t>
            </a:r>
            <a:r>
              <a:rPr lang="ko-KR" altLang="en-US" sz="1600" dirty="0"/>
              <a:t>의 값이 </a:t>
            </a:r>
            <a:r>
              <a:rPr lang="ko-KR" altLang="en-US" sz="1600"/>
              <a:t>대입되어 </a:t>
            </a:r>
            <a:r>
              <a:rPr lang="en-US" altLang="ko-KR" sz="1600" dirty="0"/>
              <a:t>a=3, b=3</a:t>
            </a:r>
            <a:r>
              <a:rPr lang="ko-KR" altLang="en-US" sz="1600"/>
              <a:t>이 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a += b; 		// a = a + b</a:t>
            </a:r>
            <a:r>
              <a:rPr lang="ko-KR" altLang="en-US" sz="1600" dirty="0"/>
              <a:t>의 </a:t>
            </a:r>
            <a:r>
              <a:rPr lang="ko-KR" altLang="en-US" sz="1600"/>
              <a:t>연산이 이루어져</a:t>
            </a:r>
            <a:r>
              <a:rPr lang="en-US" altLang="ko-KR" sz="1600" dirty="0"/>
              <a:t>, a=6, b=3</a:t>
            </a:r>
            <a:r>
              <a:rPr lang="ko-KR" altLang="en-US" sz="1600"/>
              <a:t>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95" y="3924647"/>
            <a:ext cx="9086571" cy="278315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A5356-B29A-4D1A-8B73-3D88A695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75" y="1548383"/>
            <a:ext cx="2787813" cy="2977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/>
              <a:t>–9 </a:t>
            </a:r>
            <a:r>
              <a:rPr lang="ko-KR" altLang="en-US" dirty="0"/>
              <a:t>대입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00995" y="972319"/>
            <a:ext cx="5319274" cy="629659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</a:t>
            </a:r>
            <a:r>
              <a:rPr lang="en-US" altLang="ko-KR" sz="1600"/>
              <a:t>charset="utf</a:t>
            </a:r>
            <a:r>
              <a:rPr lang="en-US" altLang="ko-KR" sz="1600" dirty="0"/>
              <a:t>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/>
              <a:t>대입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/>
              <a:t>대입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&lt;hr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x=3, y=3, z=3;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document.write("x=" + x + ", y=" + y);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pl-PL" altLang="ko-KR" sz="1600" dirty="0"/>
              <a:t>document.write(", z=" + z + "&lt;br&gt;&lt;br&gt;");</a:t>
            </a:r>
          </a:p>
          <a:p>
            <a:pPr defTabSz="198450">
              <a:spcAft>
                <a:spcPts val="100"/>
              </a:spcAft>
            </a:pP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/>
              <a:t>x += 3</a:t>
            </a:r>
            <a:r>
              <a:rPr lang="en-US" altLang="ko-KR" sz="1600"/>
              <a:t>; </a:t>
            </a:r>
            <a:r>
              <a:rPr lang="en-US" altLang="ko-KR" sz="1600" dirty="0"/>
              <a:t>// x=x+3 -&gt; x=6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/>
              <a:t>y *= 3</a:t>
            </a:r>
            <a:r>
              <a:rPr lang="en-US" altLang="ko-KR" sz="1600"/>
              <a:t>; </a:t>
            </a:r>
            <a:r>
              <a:rPr lang="en-US" altLang="ko-KR" sz="1600" dirty="0"/>
              <a:t>// y=y*3 -&gt; y=9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/>
              <a:t>z %= 2</a:t>
            </a:r>
            <a:r>
              <a:rPr lang="en-US" altLang="ko-KR" sz="1600"/>
              <a:t>; </a:t>
            </a:r>
            <a:r>
              <a:rPr lang="en-US" altLang="ko-KR" sz="1600" dirty="0"/>
              <a:t>// z=z%2 -&gt; z=1</a:t>
            </a:r>
          </a:p>
          <a:p>
            <a:pPr defTabSz="198450">
              <a:spcAft>
                <a:spcPts val="100"/>
              </a:spcAft>
            </a:pP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("x += 3; </a:t>
            </a:r>
            <a:r>
              <a:rPr lang="ko-KR" altLang="en-US" sz="1600"/>
              <a:t>실행 후</a:t>
            </a:r>
            <a:r>
              <a:rPr lang="en-US" altLang="ko-KR" sz="1600" dirty="0"/>
              <a:t>, x=" + x </a:t>
            </a:r>
            <a:r>
              <a:rPr lang="en-US" altLang="ko-KR" sz="1600"/>
              <a:t>+ "&lt;br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("y *= 3; </a:t>
            </a:r>
            <a:r>
              <a:rPr lang="ko-KR" altLang="en-US" sz="1600"/>
              <a:t>실행 후</a:t>
            </a:r>
            <a:r>
              <a:rPr lang="en-US" altLang="ko-KR" sz="1600" dirty="0"/>
              <a:t>, y=" + y </a:t>
            </a:r>
            <a:r>
              <a:rPr lang="en-US" altLang="ko-KR" sz="1600"/>
              <a:t>+ "&lt;br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("z %= 2; </a:t>
            </a:r>
            <a:r>
              <a:rPr lang="ko-KR" altLang="en-US" sz="1600"/>
              <a:t>실행 후</a:t>
            </a:r>
            <a:r>
              <a:rPr lang="en-US" altLang="ko-KR" sz="1600" dirty="0"/>
              <a:t>, z=" + z);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040955" y="1404367"/>
            <a:ext cx="9793088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비교 연산 </a:t>
            </a:r>
            <a:r>
              <a:rPr lang="en-US" altLang="ko-KR" sz="2200" dirty="0"/>
              <a:t>: </a:t>
            </a:r>
            <a:r>
              <a:rPr lang="ko-KR" altLang="en-US" sz="2200" dirty="0"/>
              <a:t>두 값 비교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true</a:t>
            </a:r>
            <a:r>
              <a:rPr lang="ko-KR" altLang="en-US" sz="2200" dirty="0"/>
              <a:t>나 </a:t>
            </a:r>
            <a:r>
              <a:rPr lang="en-US" altLang="ko-KR" sz="2200" dirty="0"/>
              <a:t>false</a:t>
            </a:r>
            <a:r>
              <a:rPr lang="ko-KR" altLang="en-US" sz="2200" dirty="0"/>
              <a:t>의 결과를 내는 연산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비교 연산자 종류</a:t>
            </a:r>
          </a:p>
          <a:p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5" name="직사각형 4"/>
          <p:cNvSpPr/>
          <p:nvPr/>
        </p:nvSpPr>
        <p:spPr>
          <a:xfrm>
            <a:off x="3481115" y="2052439"/>
            <a:ext cx="6827725" cy="59759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let age = 25;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result = (age &gt; 20); 		// age</a:t>
            </a:r>
            <a:r>
              <a:rPr lang="ko-KR" altLang="en-US" sz="160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보다 </a:t>
            </a:r>
            <a:r>
              <a:rPr lang="ko-KR" altLang="en-US" sz="1600"/>
              <a:t>크므로 </a:t>
            </a:r>
            <a:r>
              <a:rPr lang="en-US" altLang="ko-KR" sz="1600" dirty="0"/>
              <a:t>result</a:t>
            </a:r>
            <a:r>
              <a:rPr lang="ko-KR" altLang="en-US" sz="1600"/>
              <a:t>는 </a:t>
            </a:r>
            <a:r>
              <a:rPr lang="en-US" altLang="ko-KR" sz="1600" dirty="0"/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70" y="4151948"/>
            <a:ext cx="8626140" cy="151855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425D84-EF50-45F6-A756-4062EBD5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43" y="1692399"/>
            <a:ext cx="2732882" cy="36865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6-10 </a:t>
            </a:r>
            <a:r>
              <a:rPr lang="ko-KR" altLang="en-US" dirty="0"/>
              <a:t>비교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28987" y="1116335"/>
            <a:ext cx="5040560" cy="576568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비교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비교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x=13, y=7;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("x=" + x + ", y=" + y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==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==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!=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!=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&gt;=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&gt;=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&gt;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&gt;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&lt;=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&lt;=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&lt;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&lt;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논리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112963" y="1404367"/>
            <a:ext cx="11005373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논리 연산 </a:t>
            </a:r>
            <a:r>
              <a:rPr lang="en-US" altLang="ko-KR" sz="2200" dirty="0"/>
              <a:t>: AND, OR, NOT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논리 연산 종류</a:t>
            </a:r>
            <a:endParaRPr lang="en-US" altLang="ko-KR" sz="2200" dirty="0"/>
          </a:p>
          <a:p>
            <a:endParaRPr lang="ko-KR" altLang="en-US" sz="2200" dirty="0"/>
          </a:p>
        </p:txBody>
      </p:sp>
      <p:sp>
        <p:nvSpPr>
          <p:cNvPr id="5" name="직사각형 4"/>
          <p:cNvSpPr/>
          <p:nvPr/>
        </p:nvSpPr>
        <p:spPr>
          <a:xfrm>
            <a:off x="4345211" y="1984641"/>
            <a:ext cx="5795627" cy="85664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score = 90;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age = 20;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res = ((score &gt; 80</a:t>
            </a:r>
            <a:r>
              <a:rPr lang="en-US" altLang="ko-KR" sz="1600"/>
              <a:t>) &amp;&amp;</a:t>
            </a:r>
            <a:r>
              <a:rPr lang="en-US" altLang="ko-KR" sz="1600" dirty="0"/>
              <a:t> (age &lt; 25)); 	// res=true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91" y="4278205"/>
            <a:ext cx="8648195" cy="155005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C94969-7030-42F9-842E-07F1310B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18" y="1802917"/>
            <a:ext cx="2787813" cy="376060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6–11 </a:t>
            </a:r>
            <a:r>
              <a:rPr lang="ko-KR" altLang="en-US" dirty="0"/>
              <a:t>논리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85019" y="1260351"/>
            <a:ext cx="5716235" cy="576568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논리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논리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x=true, y=false;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document.write("x=" + x + ", y=" + y + "&lt;br&gt;&lt;br&gt;");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 &amp;&amp; y : "+ (x&amp;&amp;y) +"&lt;br&gt;");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 || y : "+ (x||y) +"&lt;br&gt;");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("!x : " + (!x) +"&lt;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it-IT" altLang="ko-KR" sz="1600" dirty="0"/>
              <a:t>	document.write("(3&gt;2) &amp;&amp; (3&lt;4) : " + ((3&gt;2)&amp;&amp;(3&lt;4)) + "&lt;br&gt;");</a:t>
            </a:r>
          </a:p>
          <a:p>
            <a:pPr defTabSz="198450">
              <a:spcAft>
                <a:spcPts val="100"/>
              </a:spcAft>
            </a:pPr>
            <a:r>
              <a:rPr lang="it-IT" altLang="ko-KR" sz="1600" dirty="0"/>
              <a:t>	document.write("(3==-2) || (-1&lt;0) : " + ((3==2)||(-1&lt;0)));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조건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56979" y="1404367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400" dirty="0"/>
              <a:t>조건 연산</a:t>
            </a:r>
            <a:endParaRPr lang="en-US" altLang="ko-KR" sz="2400" dirty="0"/>
          </a:p>
          <a:p>
            <a:endParaRPr lang="en-US" altLang="ko-KR" sz="2200" dirty="0"/>
          </a:p>
          <a:p>
            <a:pPr lvl="1"/>
            <a:r>
              <a:rPr lang="en-US" altLang="ko-KR" dirty="0"/>
              <a:t>condition 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전체 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값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77059" y="3792810"/>
            <a:ext cx="6827725" cy="59759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x=5, y=3;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big = (x&gt;y) ? x : y; // (x&gt;y)</a:t>
            </a:r>
            <a:r>
              <a:rPr lang="ko-KR" altLang="en-US" sz="1600"/>
              <a:t>가 </a:t>
            </a:r>
            <a:r>
              <a:rPr lang="en-US" altLang="ko-KR" sz="1600" dirty="0"/>
              <a:t>true</a:t>
            </a:r>
            <a:r>
              <a:rPr lang="ko-KR" altLang="en-US" sz="1600"/>
              <a:t>이므로 </a:t>
            </a:r>
            <a:r>
              <a:rPr lang="en-US" altLang="ko-KR" sz="1600" dirty="0"/>
              <a:t>x </a:t>
            </a:r>
            <a:r>
              <a:rPr lang="ko-KR" altLang="en-US" sz="1600"/>
              <a:t>값 </a:t>
            </a:r>
            <a:r>
              <a:rPr lang="en-US" altLang="ko-KR" sz="1600" dirty="0"/>
              <a:t>5</a:t>
            </a:r>
            <a:r>
              <a:rPr lang="ko-KR" altLang="en-US" sz="1600"/>
              <a:t>가 </a:t>
            </a:r>
            <a:r>
              <a:rPr lang="en-US" altLang="ko-KR" sz="1600" dirty="0"/>
              <a:t>big</a:t>
            </a:r>
            <a:r>
              <a:rPr lang="ko-KR" altLang="en-US" sz="1600"/>
              <a:t>에 대입된다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694CA4-8245-4AB2-8CE5-3ACE8EC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75" y="2124447"/>
            <a:ext cx="2960824" cy="26695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6–12 </a:t>
            </a:r>
            <a:r>
              <a:rPr lang="ko-KR" altLang="en-US" dirty="0"/>
              <a:t>조건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2963" y="1620391"/>
            <a:ext cx="6047377" cy="439248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조건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조건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a=3, b=5;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("a=" + a + ", b=" + b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</a:t>
            </a:r>
            <a:r>
              <a:rPr lang="ko-KR" altLang="en-US" sz="1600" dirty="0"/>
              <a:t>두수의 차이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"</a:t>
            </a:r>
            <a:r>
              <a:rPr lang="ko-KR" altLang="en-US" sz="1600" dirty="0"/>
              <a:t> </a:t>
            </a:r>
            <a:r>
              <a:rPr lang="en-US" altLang="ko-KR" sz="1600" dirty="0"/>
              <a:t>+ ((a&gt;b)?(a-b):(b-a)));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496354" y="1548383"/>
            <a:ext cx="9133165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비트 개념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비트 연산 종류</a:t>
            </a:r>
            <a:endParaRPr lang="en-US" altLang="ko-KR" sz="2200" dirty="0"/>
          </a:p>
          <a:p>
            <a:pPr lvl="1"/>
            <a:r>
              <a:rPr lang="ko-KR" altLang="en-US" dirty="0"/>
              <a:t>비트들끼리의 비트 논리 연산</a:t>
            </a:r>
            <a:endParaRPr lang="en-US" altLang="ko-KR" dirty="0"/>
          </a:p>
          <a:p>
            <a:pPr lvl="1"/>
            <a:r>
              <a:rPr lang="ko-KR" altLang="en-US" dirty="0"/>
              <a:t>비트 시프트 연산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990044" y="2351573"/>
            <a:ext cx="4842922" cy="1190882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12095" cy="976133"/>
              <a:chOff x="2123728" y="1493628"/>
              <a:chExt cx="4312095" cy="97613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121255" cy="406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sz="2315" dirty="0"/>
                  <a:t>x = 10; </a:t>
                </a:r>
                <a:endParaRPr lang="ko-KR" altLang="en-US" sz="2315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307478" cy="428564"/>
                <a:chOff x="3923928" y="2082303"/>
                <a:chExt cx="2307478" cy="42856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2015410" cy="40686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sz="2315" dirty="0"/>
                    <a:t>0 0 0 0 1 0 1 0</a:t>
                  </a:r>
                  <a:endParaRPr lang="ko-KR" altLang="en-US" sz="2315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526" cy="4068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sz="2315" dirty="0"/>
                    <a:t>x</a:t>
                  </a:r>
                  <a:endParaRPr lang="ko-KR" altLang="en-US" sz="2315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23378" cy="237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3" dirty="0"/>
                  <a:t>비트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315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51323" cy="237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3" dirty="0"/>
                  <a:t>바이트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15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6" y="2135126"/>
                <a:ext cx="613760" cy="21579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논리 연산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267937" y="1371370"/>
            <a:ext cx="9494098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비트 논리 연산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63" y="2076088"/>
            <a:ext cx="8660797" cy="189031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37" y="4336376"/>
            <a:ext cx="8747670" cy="26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sz="3000" dirty="0"/>
              <a:t>웹 페이지에서 자바스크립트의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33043" y="1116335"/>
            <a:ext cx="8242214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사용자의 입력 및 계산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마우스와 키보드 입력은 오직 자바스크립트로만 가능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계산 기능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웹 페이지 내용 및 모양의 동적 제어</a:t>
            </a:r>
            <a:endParaRPr lang="en-US" altLang="ko-KR" sz="2200" b="1" dirty="0"/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태그의 속성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콘텐츠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CSS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프로퍼티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값 동적 변경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브라우저 제어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브라우저 윈도우 크기와 모양 제어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새 윈도우 열기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닫기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다른 웹 사이트 접속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히스토리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제어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웹 서버와의 통신</a:t>
            </a:r>
            <a:endParaRPr lang="en-US" altLang="ko-KR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웹 애플리케이션 작성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캔버스 그래픽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로컬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세션 스토리지 저장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위치정보서비스 등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비트 시프트 연산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824931" y="1260351"/>
            <a:ext cx="9865096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 smtClean="0"/>
              <a:t>나 </a:t>
            </a:r>
            <a:r>
              <a:rPr lang="en-US" altLang="ko-KR" sz="2200" dirty="0" smtClean="0"/>
              <a:t>8</a:t>
            </a:r>
            <a:r>
              <a:rPr lang="ko-KR" altLang="en-US" sz="2200" dirty="0" smtClean="0"/>
              <a:t>시에 당근 하니까 </a:t>
            </a:r>
            <a:r>
              <a:rPr lang="ko-KR" altLang="en-US" sz="2200" dirty="0" err="1" smtClean="0"/>
              <a:t>겸사겨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56" y="5130298"/>
            <a:ext cx="8660797" cy="22778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652" y="2113396"/>
            <a:ext cx="7630574" cy="273150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6–13 </a:t>
            </a:r>
            <a:r>
              <a:rPr lang="ko-KR" altLang="en-US" dirty="0"/>
              <a:t>비트 연산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1026" y="900311"/>
            <a:ext cx="8208912" cy="645304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1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&lt;html&gt;&lt;head&gt; &lt;meta </a:t>
            </a:r>
            <a:r>
              <a:rPr lang="en-US" altLang="ko-KR" sz="1100"/>
              <a:t>charset="utf</a:t>
            </a:r>
            <a:r>
              <a:rPr lang="en-US" altLang="ko-KR" sz="1100" dirty="0"/>
              <a:t>-8"&gt;&lt;title&gt;</a:t>
            </a:r>
            <a:r>
              <a:rPr lang="ko-KR" altLang="en-US" sz="1100"/>
              <a:t>비트 연산</a:t>
            </a:r>
            <a:r>
              <a:rPr lang="en-US" altLang="ko-KR" sz="11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function digit8(v) </a:t>
            </a:r>
            <a:r>
              <a:rPr lang="en-US" altLang="ko-KR" sz="1100"/>
              <a:t>{ </a:t>
            </a:r>
            <a:r>
              <a:rPr lang="en-US" altLang="ko-KR" sz="1100" dirty="0"/>
              <a:t>// </a:t>
            </a:r>
            <a:r>
              <a:rPr lang="ko-KR" altLang="en-US" sz="1100"/>
              <a:t>숫자 </a:t>
            </a:r>
            <a:r>
              <a:rPr lang="en-US" altLang="ko-KR" sz="1100" dirty="0"/>
              <a:t>v</a:t>
            </a:r>
            <a:r>
              <a:rPr lang="ko-KR" altLang="en-US" sz="1100"/>
              <a:t>를 </a:t>
            </a:r>
            <a:r>
              <a:rPr lang="en-US" altLang="ko-KR" sz="1100" dirty="0"/>
              <a:t>8</a:t>
            </a:r>
            <a:r>
              <a:rPr lang="ko-KR" altLang="en-US" sz="1100"/>
              <a:t>비트 </a:t>
            </a:r>
            <a:r>
              <a:rPr lang="en-US" altLang="ko-KR" sz="1100" dirty="0"/>
              <a:t>2</a:t>
            </a:r>
            <a:r>
              <a:rPr lang="ko-KR" altLang="en-US" sz="1100"/>
              <a:t>진수로 변환</a:t>
            </a:r>
            <a:endParaRPr lang="en-US" altLang="ko-KR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let str</a:t>
            </a:r>
            <a:r>
              <a:rPr lang="en-US" altLang="ko-KR" sz="1100" dirty="0"/>
              <a:t>="";</a:t>
            </a:r>
          </a:p>
          <a:p>
            <a:pPr defTabSz="198450">
              <a:spcAft>
                <a:spcPts val="100"/>
              </a:spcAft>
            </a:pPr>
            <a:r>
              <a:rPr lang="nn-NO" altLang="ko-KR" sz="1100" dirty="0"/>
              <a:t>	for(let i=0; i&lt;8; i++, v&lt;&lt;=1) {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	</a:t>
            </a:r>
            <a:r>
              <a:rPr lang="en-US" altLang="ko-KR" sz="1100"/>
              <a:t>if((</a:t>
            </a:r>
            <a:r>
              <a:rPr lang="en-US" altLang="ko-KR" sz="1100" dirty="0"/>
              <a:t>v </a:t>
            </a:r>
            <a:r>
              <a:rPr lang="en-US" altLang="ko-KR" sz="1100"/>
              <a:t>&amp; 0x80)) str</a:t>
            </a:r>
            <a:r>
              <a:rPr lang="en-US" altLang="ko-KR" sz="1100" dirty="0"/>
              <a:t> += "1";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	</a:t>
            </a:r>
            <a:r>
              <a:rPr lang="en-US" altLang="ko-KR" sz="1100"/>
              <a:t>else str</a:t>
            </a:r>
            <a:r>
              <a:rPr lang="en-US" altLang="ko-KR" sz="1100" dirty="0"/>
              <a:t> += "0";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</a:t>
            </a:r>
            <a:r>
              <a:rPr lang="en-US" altLang="ko-KR" sz="1100"/>
              <a:t>return str</a:t>
            </a:r>
            <a:r>
              <a:rPr lang="en-US" altLang="ko-KR" sz="1100" dirty="0"/>
              <a:t>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&lt;h3&gt;</a:t>
            </a:r>
            <a:r>
              <a:rPr lang="ko-KR" altLang="en-US" sz="1100" dirty="0"/>
              <a:t>비트 논리 연산과 </a:t>
            </a:r>
            <a:r>
              <a:rPr lang="ko-KR" altLang="en-US" sz="1100"/>
              <a:t>시프트 연산</a:t>
            </a:r>
            <a:r>
              <a:rPr lang="en-US" altLang="ko-KR" sz="11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&lt;hr</a:t>
            </a:r>
            <a:r>
              <a:rPr lang="en-US" altLang="ko-KR" sz="11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let</a:t>
            </a:r>
            <a:r>
              <a:rPr lang="en-US" altLang="ko-KR" sz="1100" dirty="0"/>
              <a:t> x=10, y=3;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</a:t>
            </a:r>
            <a:r>
              <a:rPr lang="en-US" altLang="ko-KR" sz="1100" dirty="0"/>
              <a:t>&lt;</a:t>
            </a:r>
            <a:r>
              <a:rPr lang="en-US" altLang="ko-KR" sz="1100"/>
              <a:t>pre&gt;</a:t>
            </a:r>
            <a:r>
              <a:rPr lang="en-US" altLang="ko-KR" sz="1100" dirty="0"/>
              <a:t>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("x=" + x + ", y=" + y </a:t>
            </a:r>
            <a:r>
              <a:rPr lang="en-US" altLang="ko-KR" sz="1100"/>
              <a:t>+ "&lt;br</a:t>
            </a:r>
            <a:r>
              <a:rPr lang="en-US" altLang="ko-KR" sz="1100" dirty="0"/>
              <a:t>&gt;"); </a:t>
            </a:r>
            <a:endParaRPr lang="ko-KR" altLang="en-US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("x : 				" + </a:t>
            </a:r>
            <a:r>
              <a:rPr lang="en-US" altLang="ko-KR" sz="1100"/>
              <a:t>digit8(x</a:t>
            </a:r>
            <a:r>
              <a:rPr lang="en-US" altLang="ko-KR" sz="1100" dirty="0"/>
              <a:t>) </a:t>
            </a:r>
            <a:r>
              <a:rPr lang="en-US" altLang="ko-KR" sz="1100"/>
              <a:t>+ "&lt;br</a:t>
            </a:r>
            <a:r>
              <a:rPr lang="en-US" altLang="ko-KR" sz="1100" dirty="0"/>
              <a:t>&gt;"); </a:t>
            </a:r>
            <a:endParaRPr lang="ko-KR" altLang="en-US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("y : 				" + </a:t>
            </a:r>
            <a:r>
              <a:rPr lang="en-US" altLang="ko-KR" sz="1100"/>
              <a:t>digit8(y</a:t>
            </a:r>
            <a:r>
              <a:rPr lang="en-US" altLang="ko-KR" sz="1100" dirty="0"/>
              <a:t>) </a:t>
            </a:r>
            <a:r>
              <a:rPr lang="en-US" altLang="ko-KR" sz="1100"/>
              <a:t>+ "&lt;br</a:t>
            </a:r>
            <a:r>
              <a:rPr lang="en-US" altLang="ko-KR" sz="1100" dirty="0"/>
              <a:t>&gt;"); </a:t>
            </a:r>
            <a:endParaRPr lang="ko-KR" altLang="en-US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write("&lt;hr</a:t>
            </a:r>
            <a:r>
              <a:rPr lang="en-US" altLang="ko-KR" sz="11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100" dirty="0"/>
              <a:t>	document.write("x &amp; y  : 		" + </a:t>
            </a:r>
            <a:r>
              <a:rPr lang="es-ES" altLang="ko-KR" sz="1100"/>
              <a:t>digit8(</a:t>
            </a:r>
            <a:r>
              <a:rPr lang="es-ES" altLang="ko-KR" sz="1100" dirty="0"/>
              <a:t>x</a:t>
            </a:r>
            <a:r>
              <a:rPr lang="es-ES" altLang="ko-KR" sz="1100"/>
              <a:t>&amp;y</a:t>
            </a:r>
            <a:r>
              <a:rPr lang="es-ES" altLang="ko-KR" sz="1100" dirty="0"/>
              <a:t>) + "&lt;br&gt;");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100" dirty="0"/>
              <a:t>	document.write("x | y  : 		" + </a:t>
            </a:r>
            <a:r>
              <a:rPr lang="es-ES" altLang="ko-KR" sz="1100"/>
              <a:t>digit8(</a:t>
            </a:r>
            <a:r>
              <a:rPr lang="es-ES" altLang="ko-KR" sz="1100" dirty="0"/>
              <a:t>x</a:t>
            </a:r>
            <a:r>
              <a:rPr lang="es-ES" altLang="ko-KR" sz="1100"/>
              <a:t>|y</a:t>
            </a:r>
            <a:r>
              <a:rPr lang="es-ES" altLang="ko-KR" sz="1100" dirty="0"/>
              <a:t>) + "&lt;br&gt;");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100" dirty="0"/>
              <a:t>	document.write("x ^ y  : 		" + </a:t>
            </a:r>
            <a:r>
              <a:rPr lang="es-ES" altLang="ko-KR" sz="1100"/>
              <a:t>digit8(</a:t>
            </a:r>
            <a:r>
              <a:rPr lang="es-ES" altLang="ko-KR" sz="1100" dirty="0"/>
              <a:t>x</a:t>
            </a:r>
            <a:r>
              <a:rPr lang="es-ES" altLang="ko-KR" sz="1100"/>
              <a:t>^y</a:t>
            </a:r>
            <a:r>
              <a:rPr lang="es-ES" altLang="ko-KR" sz="1100" dirty="0"/>
              <a:t>) + "&lt;br&gt;");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("~x     : 		" + </a:t>
            </a:r>
            <a:r>
              <a:rPr lang="en-US" altLang="ko-KR" sz="1100"/>
              <a:t>digit8(~x</a:t>
            </a:r>
            <a:r>
              <a:rPr lang="en-US" altLang="ko-KR" sz="1100" dirty="0"/>
              <a:t>) </a:t>
            </a:r>
            <a:r>
              <a:rPr lang="en-US" altLang="ko-KR" sz="1100"/>
              <a:t>+ "&lt;br</a:t>
            </a:r>
            <a:r>
              <a:rPr lang="en-US" altLang="ko-KR" sz="11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write("&lt;hr</a:t>
            </a:r>
            <a:r>
              <a:rPr lang="en-US" altLang="ko-KR" sz="11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fr-FR" altLang="ko-KR" sz="1100" dirty="0"/>
              <a:t>	document.write("x &lt;&lt; 1 : 		" + </a:t>
            </a:r>
            <a:r>
              <a:rPr lang="fr-FR" altLang="ko-KR" sz="1100"/>
              <a:t>digit8(</a:t>
            </a:r>
            <a:r>
              <a:rPr lang="fr-FR" altLang="ko-KR" sz="1100" dirty="0"/>
              <a:t>x</a:t>
            </a:r>
            <a:r>
              <a:rPr lang="fr-FR" altLang="ko-KR" sz="1100"/>
              <a:t>&lt;&lt;1</a:t>
            </a:r>
            <a:r>
              <a:rPr lang="fr-FR" altLang="ko-KR" sz="1100" dirty="0"/>
              <a:t>) + " (" + (x&lt;&lt;1) + ")&lt;br&gt;");</a:t>
            </a:r>
          </a:p>
          <a:p>
            <a:pPr defTabSz="198450">
              <a:spcAft>
                <a:spcPts val="100"/>
              </a:spcAft>
            </a:pPr>
            <a:r>
              <a:rPr lang="fr-FR" altLang="ko-KR" sz="1100" dirty="0"/>
              <a:t>	document.write("x &gt;&gt; 1 : 		" + </a:t>
            </a:r>
            <a:r>
              <a:rPr lang="fr-FR" altLang="ko-KR" sz="1100"/>
              <a:t>digit8(</a:t>
            </a:r>
            <a:r>
              <a:rPr lang="fr-FR" altLang="ko-KR" sz="1100" dirty="0"/>
              <a:t>x</a:t>
            </a:r>
            <a:r>
              <a:rPr lang="fr-FR" altLang="ko-KR" sz="1100"/>
              <a:t>&gt;&gt;1</a:t>
            </a:r>
            <a:r>
              <a:rPr lang="fr-FR" altLang="ko-KR" sz="1100" dirty="0"/>
              <a:t>) + " (" + (x&gt;&gt;1) + ")&lt;br&gt;");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("x &gt;&gt;&gt; 1: 	" + </a:t>
            </a:r>
            <a:r>
              <a:rPr lang="en-US" altLang="ko-KR" sz="1100"/>
              <a:t>digit8(</a:t>
            </a:r>
            <a:r>
              <a:rPr lang="en-US" altLang="ko-KR" sz="1100" dirty="0"/>
              <a:t>x</a:t>
            </a:r>
            <a:r>
              <a:rPr lang="en-US" altLang="ko-KR" sz="1100"/>
              <a:t>&gt;&gt;&gt;1</a:t>
            </a:r>
            <a:r>
              <a:rPr lang="en-US" altLang="ko-KR" sz="1100" dirty="0"/>
              <a:t>) + " (" + (x&gt;&gt;&gt;1) + ")");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</a:t>
            </a:r>
            <a:r>
              <a:rPr lang="en-US" altLang="ko-KR" sz="1100" dirty="0"/>
              <a:t>&lt;/</a:t>
            </a:r>
            <a:r>
              <a:rPr lang="en-US" altLang="ko-KR" sz="1100"/>
              <a:t>pre&gt;</a:t>
            </a:r>
            <a:r>
              <a:rPr lang="en-US" altLang="ko-KR" sz="1100" dirty="0"/>
              <a:t>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1E5EA6-CBD8-4759-8EA9-02A6AC3D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87" y="1712285"/>
            <a:ext cx="3234852" cy="3960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모서리가 둥근 사각형 설명선 8"/>
          <p:cNvSpPr/>
          <p:nvPr/>
        </p:nvSpPr>
        <p:spPr>
          <a:xfrm>
            <a:off x="10250607" y="4300791"/>
            <a:ext cx="856914" cy="477719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103" dirty="0"/>
              <a:t>곱하기 </a:t>
            </a:r>
            <a:r>
              <a:rPr lang="en-US" altLang="ko-KR" sz="1103" dirty="0"/>
              <a:t>2</a:t>
            </a:r>
            <a:r>
              <a:rPr lang="ko-KR" altLang="en-US" sz="1103" dirty="0"/>
              <a:t> 효과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393883" y="4932759"/>
            <a:ext cx="778813" cy="477719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103" dirty="0"/>
              <a:t>나누기 </a:t>
            </a:r>
            <a:r>
              <a:rPr lang="en-US" altLang="ko-KR" sz="1103" dirty="0"/>
              <a:t>2</a:t>
            </a:r>
          </a:p>
          <a:p>
            <a:pPr fontAlgn="base"/>
            <a:r>
              <a:rPr lang="ko-KR" altLang="en-US" sz="1103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 연결</a:t>
            </a:r>
            <a:endParaRPr lang="en-US" altLang="ko-KR" dirty="0"/>
          </a:p>
          <a:p>
            <a:pPr lvl="2"/>
            <a:r>
              <a:rPr lang="en-US" altLang="ko-KR" dirty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순서에</a:t>
            </a:r>
            <a:r>
              <a:rPr lang="en-US" altLang="ko-KR" dirty="0"/>
              <a:t> </a:t>
            </a:r>
            <a:r>
              <a:rPr lang="ko-KR" altLang="en-US" dirty="0"/>
              <a:t>유의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문자열 비교</a:t>
            </a:r>
            <a:endParaRPr lang="en-US" altLang="ko-KR" dirty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사용</a:t>
            </a:r>
            <a:endParaRPr lang="en-US" altLang="ko-KR" dirty="0"/>
          </a:p>
          <a:p>
            <a:pPr lvl="2"/>
            <a:r>
              <a:rPr lang="ko-KR" altLang="en-US" dirty="0"/>
              <a:t>사전 순으로 비교 결과 리턴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09295" y="1501030"/>
            <a:ext cx="7065902" cy="1323439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de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+ 23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35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2335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정수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09295" y="3356774"/>
            <a:ext cx="9289032" cy="58477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+ 35 +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"; 	// 23 + 35 -&gt; 58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로 먼저 계산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, 58 +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-&gt; "58abc"</a:t>
            </a:r>
            <a:endParaRPr lang="ko-KR" altLang="en-US" sz="1600" kern="0" dirty="0">
              <a:solidFill>
                <a:srgbClr val="000000"/>
              </a:solidFill>
              <a:latin typeface="+mj-ea"/>
            </a:endParaRP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+ 23 + 35; 	//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+ 23 -&gt; "abc23"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로 먼저 계산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, "abc23" + 35 -&gt; "abc2335"</a:t>
            </a:r>
            <a:endParaRPr lang="ko-KR" altLang="en-US" sz="16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3085" y="5820064"/>
            <a:ext cx="8418870" cy="83099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let name =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kitae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let res = (name ==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kitae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"); 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비교 결과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true, res = true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let res = (name &gt; “park”); // name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 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park”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보다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</a:rPr>
              <a:t>사전 순으로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앞에 나오므로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6-14 </a:t>
            </a:r>
            <a:r>
              <a:rPr lang="ko-KR" altLang="en-US" dirty="0"/>
              <a:t>문자열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40955" y="1130201"/>
            <a:ext cx="7992888" cy="6001643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&lt;!DOCTYPE html&gt;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&lt;html&gt;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&lt;head&gt;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&lt;meta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charset="utf-8"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&lt;title&gt;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문자열 연산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&lt;/title&gt;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&lt;/head&gt;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&lt;body&gt;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&lt;h3&gt;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문자열 연산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&lt;/h3&gt;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&lt;hr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&lt;script&gt;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write("abc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+ 23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"abc" 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+ "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35"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+ 35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+ 35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	document.</a:t>
            </a:r>
            <a:r>
              <a:rPr lang="it-IT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"abc" + 23 </a:t>
            </a:r>
            <a:r>
              <a:rPr lang="it-IT" altLang="ko-KR" sz="1600" kern="0">
                <a:solidFill>
                  <a:srgbClr val="000000"/>
                </a:solidFill>
                <a:latin typeface="+mj-ea"/>
              </a:rPr>
              <a:t>+ 35</a:t>
            </a:r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 + "&lt;</a:t>
            </a:r>
            <a:r>
              <a:rPr lang="it-IT" altLang="ko-KR" sz="1600" kern="0">
                <a:solidFill>
                  <a:srgbClr val="000000"/>
                </a:solidFill>
                <a:latin typeface="+mj-ea"/>
              </a:rPr>
              <a:t>br&gt;&lt;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hr&gt;</a:t>
            </a:r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	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let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name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= "kitae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name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== "kitae"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name &gt; "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park"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&lt;/script&gt;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&lt;/body&gt;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&lt;/html&gt;</a:t>
            </a:r>
            <a:endParaRPr lang="ko-KR" altLang="en-US" sz="16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8AB80-5D51-48B1-B3FF-9ACAA283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91" y="1759777"/>
            <a:ext cx="3009204" cy="404170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2226724" y="1188343"/>
            <a:ext cx="8989501" cy="555745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if, if-else </a:t>
            </a:r>
            <a:r>
              <a:rPr lang="ko-KR" altLang="en-US" sz="2400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0585" y="2034004"/>
            <a:ext cx="3721705" cy="737076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98450"/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… </a:t>
            </a:r>
            <a:r>
              <a:rPr lang="ko-KR" altLang="en-US" sz="1323" dirty="0" err="1"/>
              <a:t>실행문</a:t>
            </a:r>
            <a:r>
              <a:rPr lang="ko-KR" altLang="en-US" sz="1323" dirty="0"/>
              <a:t> </a:t>
            </a:r>
            <a:r>
              <a:rPr lang="en-US" altLang="ko-KR" sz="1323" dirty="0"/>
              <a:t>… // </a:t>
            </a:r>
            <a:r>
              <a:rPr lang="ko-KR" altLang="en-US" sz="1323" dirty="0"/>
              <a:t>조건식이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  <a:endParaRPr lang="ko-KR" altLang="en-US" sz="1323" dirty="0"/>
          </a:p>
        </p:txBody>
      </p:sp>
      <p:sp>
        <p:nvSpPr>
          <p:cNvPr id="7" name="직사각형 6"/>
          <p:cNvSpPr/>
          <p:nvPr/>
        </p:nvSpPr>
        <p:spPr>
          <a:xfrm>
            <a:off x="6721474" y="2058989"/>
            <a:ext cx="3213006" cy="73866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if(a &gt; b)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0585" y="2987994"/>
            <a:ext cx="3721705" cy="1351940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98450"/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… 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1</a:t>
            </a:r>
            <a:r>
              <a:rPr lang="ko-KR" altLang="en-US" sz="1323" dirty="0"/>
              <a:t> </a:t>
            </a:r>
            <a:r>
              <a:rPr lang="en-US" altLang="ko-KR" sz="1323" dirty="0"/>
              <a:t>… // </a:t>
            </a:r>
            <a:r>
              <a:rPr lang="ko-KR" altLang="en-US" sz="1323" dirty="0"/>
              <a:t>조건식이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else</a:t>
            </a:r>
            <a:r>
              <a:rPr lang="ko-KR" altLang="en-US" sz="1323" dirty="0"/>
              <a:t> </a:t>
            </a:r>
            <a:r>
              <a:rPr lang="en-US" altLang="ko-KR" sz="1323" dirty="0"/>
              <a:t>{</a:t>
            </a:r>
          </a:p>
          <a:p>
            <a:pPr defTabSz="198450"/>
            <a:r>
              <a:rPr lang="en-US" altLang="ko-KR" sz="1323" dirty="0"/>
              <a:t>	… 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2</a:t>
            </a:r>
            <a:r>
              <a:rPr lang="ko-KR" altLang="en-US" sz="1323" dirty="0"/>
              <a:t> </a:t>
            </a:r>
            <a:r>
              <a:rPr lang="en-US" altLang="ko-KR" sz="1323" dirty="0"/>
              <a:t>… // </a:t>
            </a:r>
            <a:r>
              <a:rPr lang="ko-KR" altLang="en-US" sz="1323" dirty="0"/>
              <a:t>조건식이 거짓인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  <a:endParaRPr lang="ko-KR" altLang="en-US" sz="1323" dirty="0"/>
          </a:p>
        </p:txBody>
      </p:sp>
      <p:sp>
        <p:nvSpPr>
          <p:cNvPr id="8" name="직사각형 7"/>
          <p:cNvSpPr/>
          <p:nvPr/>
        </p:nvSpPr>
        <p:spPr>
          <a:xfrm>
            <a:off x="6721473" y="2988513"/>
            <a:ext cx="3213005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if(a &gt; b)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else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크지 않다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1260" y="4590951"/>
            <a:ext cx="3731431" cy="2376830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98450"/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1)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1 // 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1</a:t>
            </a:r>
            <a:r>
              <a:rPr lang="ko-KR" altLang="en-US" sz="1323" dirty="0"/>
              <a:t>이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else</a:t>
            </a:r>
            <a:r>
              <a:rPr lang="ko-KR" altLang="en-US" sz="1323" dirty="0"/>
              <a:t> </a:t>
            </a:r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2)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2 // 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2</a:t>
            </a:r>
            <a:r>
              <a:rPr lang="ko-KR" altLang="en-US" sz="1323" dirty="0"/>
              <a:t>가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	…………  </a:t>
            </a:r>
          </a:p>
          <a:p>
            <a:pPr defTabSz="198450"/>
            <a:endParaRPr lang="en-US" altLang="ko-KR" sz="1323" dirty="0"/>
          </a:p>
          <a:p>
            <a:pPr defTabSz="198450"/>
            <a:r>
              <a:rPr lang="en-US" altLang="ko-KR" sz="1323" dirty="0"/>
              <a:t>else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n</a:t>
            </a:r>
            <a:r>
              <a:rPr lang="en-US" altLang="ko-KR" sz="1323" b="1" dirty="0"/>
              <a:t>; </a:t>
            </a:r>
            <a:r>
              <a:rPr lang="en-US" altLang="ko-KR" sz="1323" dirty="0"/>
              <a:t>// </a:t>
            </a:r>
            <a:r>
              <a:rPr lang="ko-KR" altLang="en-US" sz="1323" dirty="0"/>
              <a:t>앞의 모든 조건이 거짓인 경우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21473" y="4615936"/>
            <a:ext cx="3255078" cy="18158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if(a &gt; b) { </a:t>
            </a:r>
            <a:endParaRPr lang="ko-KR" altLang="en-US" sz="1400" dirty="0"/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else if(a &lt; b)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(“b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else 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와 </a:t>
            </a:r>
            <a:r>
              <a:rPr lang="en-US" altLang="ko-KR" sz="1400" dirty="0"/>
              <a:t>b</a:t>
            </a:r>
            <a:r>
              <a:rPr lang="ko-KR" altLang="en-US" sz="1400" dirty="0"/>
              <a:t>는 같다</a:t>
            </a:r>
            <a:r>
              <a:rPr lang="en-US" altLang="ko-KR" sz="1400" dirty="0"/>
              <a:t>“);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024404" y="1188343"/>
            <a:ext cx="6624736" cy="590931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&lt;!DOCTYPE html&gt;</a:t>
            </a:r>
          </a:p>
          <a:p>
            <a:pPr defTabSz="198450"/>
            <a:r>
              <a:rPr lang="en-US" altLang="ko-KR" sz="1400" dirty="0"/>
              <a:t>&lt;html&gt;</a:t>
            </a:r>
          </a:p>
          <a:p>
            <a:pPr defTabSz="198450"/>
            <a:r>
              <a:rPr lang="en-US" altLang="ko-KR" sz="1400" dirty="0"/>
              <a:t>&lt;head&gt;</a:t>
            </a:r>
          </a:p>
          <a:p>
            <a:pPr defTabSz="19845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&lt;title&gt;if-else&lt;/title&gt;</a:t>
            </a:r>
          </a:p>
          <a:p>
            <a:pPr defTabSz="198450"/>
            <a:r>
              <a:rPr lang="en-US" altLang="ko-KR" sz="1400" dirty="0"/>
              <a:t>&lt;/head&gt;</a:t>
            </a:r>
          </a:p>
          <a:p>
            <a:pPr defTabSz="198450"/>
            <a:r>
              <a:rPr lang="en-US" altLang="ko-KR" sz="1400" dirty="0"/>
              <a:t>&lt;body&gt;</a:t>
            </a:r>
          </a:p>
          <a:p>
            <a:pPr defTabSz="19845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9845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grade;</a:t>
            </a:r>
          </a:p>
          <a:p>
            <a:pPr defTabSz="198450"/>
            <a:r>
              <a:rPr lang="en-US" altLang="ko-KR" sz="1400" b="1" dirty="0"/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98450"/>
            <a:r>
              <a:rPr lang="en-US" altLang="ko-KR" sz="1400" dirty="0"/>
              <a:t>	score 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98450"/>
            <a:r>
              <a:rPr lang="en-US" altLang="ko-KR" sz="1400" dirty="0"/>
              <a:t>	if(score 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98450"/>
            <a:r>
              <a:rPr lang="en-US" altLang="ko-KR" sz="1400" dirty="0"/>
              <a:t>		grade = "A";</a:t>
            </a:r>
          </a:p>
          <a:p>
            <a:pPr defTabSz="198450"/>
            <a:r>
              <a:rPr lang="en-US" altLang="ko-KR" sz="1400" dirty="0"/>
              <a:t>	else 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"B";</a:t>
            </a:r>
          </a:p>
          <a:p>
            <a:pPr defTabSz="198450"/>
            <a:r>
              <a:rPr lang="en-US" altLang="ko-KR" sz="1400" dirty="0"/>
              <a:t>	else 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"C";</a:t>
            </a:r>
          </a:p>
          <a:p>
            <a:pPr defTabSz="198450"/>
            <a:r>
              <a:rPr lang="en-US" altLang="ko-KR" sz="1400" dirty="0"/>
              <a:t>	else 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"D";</a:t>
            </a:r>
          </a:p>
          <a:p>
            <a:pPr defTabSz="198450"/>
            <a:r>
              <a:rPr lang="en-US" altLang="ko-KR" sz="1400" dirty="0"/>
              <a:t>	else // 60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"F";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(score 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&lt;/body&gt;</a:t>
            </a:r>
          </a:p>
          <a:p>
            <a:pPr defTabSz="19845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E8AEC-90D4-466A-822F-F16DCA98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73" y="2257851"/>
            <a:ext cx="3861335" cy="15227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BD257-1801-40DF-A1F8-0455506E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452" y="4246319"/>
            <a:ext cx="3223809" cy="19921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6–15 if-else </a:t>
            </a:r>
            <a:r>
              <a:rPr lang="ko-KR" altLang="en-US" dirty="0"/>
              <a:t>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968947" y="1361258"/>
            <a:ext cx="9793088" cy="5557451"/>
          </a:xfrm>
        </p:spPr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switch </a:t>
            </a:r>
            <a:r>
              <a:rPr lang="ko-KR" altLang="en-US" dirty="0"/>
              <a:t>문 적합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513691" y="2748533"/>
            <a:ext cx="4445961" cy="3459644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98450"/>
            <a:r>
              <a:rPr lang="en-US" altLang="ko-KR" sz="1544" dirty="0"/>
              <a:t>switch(</a:t>
            </a:r>
            <a:r>
              <a:rPr lang="ko-KR" altLang="en-US" sz="1544" dirty="0"/>
              <a:t>식</a:t>
            </a:r>
            <a:r>
              <a:rPr lang="en-US" altLang="ko-KR" sz="1544" dirty="0"/>
              <a:t>) {</a:t>
            </a:r>
          </a:p>
          <a:p>
            <a:pPr defTabSz="198450"/>
            <a:r>
              <a:rPr lang="en-US" altLang="ko-KR" sz="1544" dirty="0"/>
              <a:t>	case </a:t>
            </a:r>
            <a:r>
              <a:rPr lang="ko-KR" altLang="en-US" sz="1544" dirty="0"/>
              <a:t>값</a:t>
            </a:r>
            <a:r>
              <a:rPr lang="en-US" altLang="ko-KR" sz="1544" dirty="0"/>
              <a:t>1: // </a:t>
            </a:r>
            <a:r>
              <a:rPr lang="ko-KR" altLang="en-US" sz="1544" dirty="0"/>
              <a:t>식의 결과가 값</a:t>
            </a:r>
            <a:r>
              <a:rPr lang="en-US" altLang="ko-KR" sz="1544" dirty="0"/>
              <a:t>1</a:t>
            </a:r>
            <a:r>
              <a:rPr lang="ko-KR" altLang="en-US" sz="1544" dirty="0"/>
              <a:t>과 같을 때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1;</a:t>
            </a:r>
          </a:p>
          <a:p>
            <a:pPr defTabSz="198450"/>
            <a:r>
              <a:rPr lang="en-US" altLang="ko-KR" sz="1544" dirty="0"/>
              <a:t>		break;</a:t>
            </a:r>
          </a:p>
          <a:p>
            <a:pPr defTabSz="198450"/>
            <a:r>
              <a:rPr lang="en-US" altLang="ko-KR" sz="1544" dirty="0"/>
              <a:t>	case </a:t>
            </a:r>
            <a:r>
              <a:rPr lang="ko-KR" altLang="en-US" sz="1544" dirty="0"/>
              <a:t>값</a:t>
            </a:r>
            <a:r>
              <a:rPr lang="en-US" altLang="ko-KR" sz="1544" dirty="0"/>
              <a:t>2: // </a:t>
            </a:r>
            <a:r>
              <a:rPr lang="ko-KR" altLang="en-US" sz="1544" dirty="0"/>
              <a:t>식의 결과가 값</a:t>
            </a:r>
            <a:r>
              <a:rPr lang="en-US" altLang="ko-KR" sz="1544" dirty="0"/>
              <a:t>2</a:t>
            </a:r>
            <a:r>
              <a:rPr lang="ko-KR" altLang="en-US" sz="1544" dirty="0"/>
              <a:t>와 같을 때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2;</a:t>
            </a:r>
          </a:p>
          <a:p>
            <a:pPr defTabSz="198450"/>
            <a:r>
              <a:rPr lang="en-US" altLang="ko-KR" sz="1544" dirty="0"/>
              <a:t>		break;</a:t>
            </a:r>
          </a:p>
          <a:p>
            <a:pPr defTabSz="198450"/>
            <a:r>
              <a:rPr lang="en-US" altLang="ko-KR" sz="1544" dirty="0"/>
              <a:t>		...</a:t>
            </a:r>
          </a:p>
          <a:p>
            <a:pPr defTabSz="198450"/>
            <a:r>
              <a:rPr lang="en-US" altLang="ko-KR" sz="1544" dirty="0"/>
              <a:t>	case </a:t>
            </a:r>
            <a:r>
              <a:rPr lang="ko-KR" altLang="en-US" sz="1544" dirty="0"/>
              <a:t>값</a:t>
            </a:r>
            <a:r>
              <a:rPr lang="en-US" altLang="ko-KR" sz="1544" dirty="0"/>
              <a:t>m: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m; // </a:t>
            </a:r>
            <a:r>
              <a:rPr lang="ko-KR" altLang="en-US" sz="1544" dirty="0"/>
              <a:t>식의 결과가 값과 같을 때</a:t>
            </a:r>
          </a:p>
          <a:p>
            <a:pPr defTabSz="198450"/>
            <a:r>
              <a:rPr lang="en-US" altLang="ko-KR" sz="1544" dirty="0"/>
              <a:t>		break;</a:t>
            </a:r>
          </a:p>
          <a:p>
            <a:pPr defTabSz="198450"/>
            <a:r>
              <a:rPr lang="en-US" altLang="ko-KR" sz="1544" dirty="0"/>
              <a:t>	default: // </a:t>
            </a:r>
            <a:r>
              <a:rPr lang="ko-KR" altLang="en-US" sz="1544" dirty="0"/>
              <a:t>어느 값과도 같지 않을 때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n;</a:t>
            </a:r>
          </a:p>
          <a:p>
            <a:pPr defTabSz="198450"/>
            <a:r>
              <a:rPr lang="en-US" altLang="ko-KR" sz="1544" dirty="0"/>
              <a:t>}</a:t>
            </a:r>
            <a:endParaRPr lang="ko-KR" altLang="en-US" sz="1544" dirty="0"/>
          </a:p>
        </p:txBody>
      </p:sp>
      <p:sp>
        <p:nvSpPr>
          <p:cNvPr id="5" name="직사각형 4"/>
          <p:cNvSpPr/>
          <p:nvPr/>
        </p:nvSpPr>
        <p:spPr>
          <a:xfrm>
            <a:off x="7117236" y="2780864"/>
            <a:ext cx="3731431" cy="341914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544" dirty="0"/>
              <a:t> fruits="</a:t>
            </a:r>
            <a:r>
              <a:rPr lang="ko-KR" altLang="en-US" sz="1544" dirty="0"/>
              <a:t>사과</a:t>
            </a:r>
            <a:r>
              <a:rPr lang="en-US" altLang="ko-KR" sz="1544" dirty="0"/>
              <a:t>";</a:t>
            </a:r>
          </a:p>
          <a:p>
            <a:pPr defTabSz="198450"/>
            <a:r>
              <a:rPr lang="en-US" altLang="ko-KR" sz="1544" dirty="0"/>
              <a:t>switch(fruits) {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바나나</a:t>
            </a:r>
            <a:r>
              <a:rPr lang="en-US" altLang="ko-KR" sz="1544" dirty="0"/>
              <a:t>": </a:t>
            </a:r>
          </a:p>
          <a:p>
            <a:pPr defTabSz="198450"/>
            <a:r>
              <a:rPr lang="en-US" altLang="ko-KR" sz="1544" dirty="0"/>
              <a:t>		price</a:t>
            </a:r>
            <a:r>
              <a:rPr lang="ko-KR" altLang="en-US" sz="1544" dirty="0"/>
              <a:t> </a:t>
            </a:r>
            <a:r>
              <a:rPr lang="en-US" altLang="ko-KR" sz="1544" dirty="0"/>
              <a:t>= 200; break;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사과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	price = 300; break;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체리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	price = 400; break;</a:t>
            </a:r>
          </a:p>
          <a:p>
            <a:pPr defTabSz="198450"/>
            <a:r>
              <a:rPr lang="en-US" altLang="ko-KR" sz="1544" dirty="0"/>
              <a:t>	default: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팔지 않습니다</a:t>
            </a:r>
            <a:r>
              <a:rPr lang="en-US" altLang="ko-KR" sz="1544" dirty="0"/>
              <a:t>.");</a:t>
            </a:r>
          </a:p>
          <a:p>
            <a:pPr defTabSz="198450"/>
            <a:r>
              <a:rPr lang="en-US" altLang="ko-KR" sz="1544" dirty="0"/>
              <a:t>		price = 0;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endParaRPr lang="en-US" altLang="ko-KR" sz="1544" dirty="0"/>
          </a:p>
          <a:p>
            <a:pPr defTabSz="198450"/>
            <a:r>
              <a:rPr lang="en-US" altLang="ko-KR" sz="1544" dirty="0"/>
              <a:t>// switch </a:t>
            </a:r>
            <a:r>
              <a:rPr lang="ko-KR" altLang="en-US" sz="1544" dirty="0"/>
              <a:t>문의 실행 결과 </a:t>
            </a:r>
            <a:r>
              <a:rPr lang="en-US" altLang="ko-KR" sz="1544" dirty="0"/>
              <a:t>price=300</a:t>
            </a:r>
            <a:endParaRPr lang="ko-KR" altLang="en-US" sz="1544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896939" y="1196817"/>
            <a:ext cx="11986630" cy="5557451"/>
          </a:xfrm>
        </p:spPr>
        <p:txBody>
          <a:bodyPr/>
          <a:lstStyle/>
          <a:p>
            <a:pPr lvl="1"/>
            <a:r>
              <a:rPr lang="en-US" altLang="ko-KR" sz="2000" dirty="0"/>
              <a:t>case </a:t>
            </a:r>
            <a:r>
              <a:rPr lang="ko-KR" altLang="en-US" sz="2000" dirty="0"/>
              <a:t>문의 ‘</a:t>
            </a:r>
            <a:r>
              <a:rPr lang="ko-KR" altLang="en-US" sz="2000" dirty="0" err="1"/>
              <a:t>값’은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const</a:t>
            </a:r>
            <a:r>
              <a:rPr lang="ko-KR" altLang="en-US" sz="2000" dirty="0"/>
              <a:t>로 선언된 상수나 </a:t>
            </a:r>
            <a:r>
              <a:rPr lang="ko-KR" altLang="en-US" sz="2000" dirty="0" err="1"/>
              <a:t>리터럴만</a:t>
            </a:r>
            <a:r>
              <a:rPr lang="ko-KR" altLang="en-US" sz="2000" dirty="0"/>
              <a:t> 가능</a:t>
            </a:r>
            <a:endParaRPr lang="en-US" altLang="ko-KR" sz="2000" dirty="0"/>
          </a:p>
          <a:p>
            <a:pPr lvl="2"/>
            <a:r>
              <a:rPr lang="ko-KR" altLang="en-US" dirty="0"/>
              <a:t>잘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sz="2000" dirty="0"/>
              <a:t>case </a:t>
            </a:r>
            <a:r>
              <a:rPr lang="ko-KR" altLang="en-US" sz="2000" dirty="0"/>
              <a:t>문의 ‘값’에 변수나 식은 사용 불가</a:t>
            </a:r>
            <a:endParaRPr lang="en-US" altLang="ko-KR" sz="2000" dirty="0"/>
          </a:p>
          <a:p>
            <a:pPr lvl="2"/>
            <a:r>
              <a:rPr lang="ko-KR" altLang="en-US" dirty="0"/>
              <a:t>잘못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25131" y="2094435"/>
            <a:ext cx="5557451" cy="223099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const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MAX = 100;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dirty="0"/>
              <a:t>"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544" b="1" dirty="0"/>
              <a:t>"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544" b="1" dirty="0"/>
              <a:t>MAX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544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66396" y="5796855"/>
            <a:ext cx="5557451" cy="5675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968947" y="1245353"/>
            <a:ext cx="11986630" cy="5557451"/>
          </a:xfrm>
        </p:spPr>
        <p:txBody>
          <a:bodyPr/>
          <a:lstStyle/>
          <a:p>
            <a:r>
              <a:rPr lang="en-US" altLang="ko-KR" sz="2400" dirty="0"/>
              <a:t>break</a:t>
            </a:r>
            <a:r>
              <a:rPr lang="ko-KR" altLang="en-US" sz="2400" dirty="0"/>
              <a:t> 문</a:t>
            </a:r>
            <a:endParaRPr lang="en-US" altLang="ko-KR" sz="2400" dirty="0"/>
          </a:p>
          <a:p>
            <a:pPr lvl="1" fontAlgn="base"/>
            <a:r>
              <a:rPr lang="en-US" altLang="ko-KR" dirty="0"/>
              <a:t>switch 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lvl="2" fontAlgn="base"/>
            <a:r>
              <a:rPr lang="en-US" altLang="ko-KR" dirty="0"/>
              <a:t>break; </a:t>
            </a:r>
            <a:r>
              <a:rPr lang="ko-KR" altLang="en-US" dirty="0"/>
              <a:t>문을 만날</a:t>
            </a:r>
            <a:r>
              <a:rPr lang="en-US" altLang="ko-KR" dirty="0"/>
              <a:t> </a:t>
            </a:r>
            <a:r>
              <a:rPr lang="ko-KR" altLang="en-US" dirty="0"/>
              <a:t>때까지 아래로 코드 계속 실행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672475" y="2915424"/>
            <a:ext cx="3059068" cy="3088188"/>
            <a:chOff x="861348" y="1628800"/>
            <a:chExt cx="2774548" cy="2800960"/>
          </a:xfrm>
          <a:solidFill>
            <a:schemeClr val="bg2"/>
          </a:solidFill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0077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kern="0" dirty="0">
                  <a:solidFill>
                    <a:srgbClr val="000000"/>
                  </a:solidFill>
                  <a:latin typeface="+mj-ea"/>
                </a:rPr>
                <a:t>let</a:t>
              </a:r>
              <a:r>
                <a:rPr lang="en-US" altLang="ko-KR" sz="1544" dirty="0"/>
                <a:t> city="Seoul";</a:t>
              </a:r>
            </a:p>
            <a:p>
              <a:pPr defTabSz="198450"/>
              <a:r>
                <a:rPr lang="en-US" altLang="ko-KR" sz="1544" b="1" dirty="0"/>
                <a:t>switch(city)</a:t>
              </a:r>
              <a:r>
                <a:rPr lang="en-US" altLang="ko-KR" sz="1544" dirty="0"/>
                <a:t> {</a:t>
              </a:r>
            </a:p>
            <a:p>
              <a:pPr defTabSz="198450"/>
              <a:r>
                <a:rPr lang="en-US" altLang="ko-KR" sz="1544" dirty="0"/>
                <a:t>	</a:t>
              </a:r>
              <a:r>
                <a:rPr lang="en-US" altLang="ko-KR" sz="1544" b="1" dirty="0"/>
                <a:t>case "Seoul":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b="1" dirty="0" err="1"/>
                <a:t>document.write</a:t>
              </a:r>
              <a:r>
                <a:rPr lang="en-US" altLang="ko-KR" sz="1544" b="1" dirty="0"/>
                <a:t>("</a:t>
              </a:r>
              <a:r>
                <a:rPr lang="ko-KR" altLang="en-US" sz="1544" b="1" dirty="0"/>
                <a:t>서울</a:t>
              </a:r>
              <a:r>
                <a:rPr lang="en-US" altLang="ko-KR" sz="1544" b="1" dirty="0"/>
                <a:t>");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strike="sngStrike" dirty="0"/>
                <a:t>break;</a:t>
              </a:r>
            </a:p>
            <a:p>
              <a:pPr defTabSz="198450"/>
              <a:r>
                <a:rPr lang="en-US" altLang="ko-KR" sz="1544" dirty="0"/>
                <a:t>	case "</a:t>
              </a:r>
              <a:r>
                <a:rPr lang="en-US" altLang="ko-KR" sz="1544" dirty="0" err="1"/>
                <a:t>NewYork</a:t>
              </a:r>
              <a:r>
                <a:rPr lang="en-US" altLang="ko-KR" sz="1544" dirty="0"/>
                <a:t>":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b="1" dirty="0" err="1"/>
                <a:t>document.write</a:t>
              </a:r>
              <a:r>
                <a:rPr lang="en-US" altLang="ko-KR" sz="1544" b="1" dirty="0"/>
                <a:t>("</a:t>
              </a:r>
              <a:r>
                <a:rPr lang="ko-KR" altLang="en-US" sz="1544" b="1" dirty="0"/>
                <a:t>뉴욕</a:t>
              </a:r>
              <a:r>
                <a:rPr lang="en-US" altLang="ko-KR" sz="1544" b="1" dirty="0"/>
                <a:t>");</a:t>
              </a:r>
            </a:p>
            <a:p>
              <a:pPr defTabSz="198450"/>
              <a:r>
                <a:rPr lang="en-US" altLang="ko-KR" sz="1544" b="1" dirty="0"/>
                <a:t>		break;</a:t>
              </a:r>
            </a:p>
            <a:p>
              <a:pPr defTabSz="198450"/>
              <a:r>
                <a:rPr lang="en-US" altLang="ko-KR" sz="1544" dirty="0"/>
                <a:t>	case "Paris":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dirty="0" err="1"/>
                <a:t>document.write</a:t>
              </a:r>
              <a:r>
                <a:rPr lang="en-US" altLang="ko-KR" sz="1544" dirty="0"/>
                <a:t>("</a:t>
              </a:r>
              <a:r>
                <a:rPr lang="ko-KR" altLang="en-US" sz="1544" dirty="0"/>
                <a:t>파리</a:t>
              </a:r>
              <a:r>
                <a:rPr lang="en-US" altLang="ko-KR" sz="1544" dirty="0"/>
                <a:t>");</a:t>
              </a:r>
            </a:p>
            <a:p>
              <a:pPr defTabSz="198450"/>
              <a:r>
                <a:rPr lang="en-US" altLang="ko-KR" sz="1544" dirty="0"/>
                <a:t>		break;</a:t>
              </a:r>
            </a:p>
            <a:p>
              <a:pPr defTabSz="19845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grp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604856" y="2915423"/>
            <a:ext cx="3890216" cy="294388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544" dirty="0"/>
              <a:t> day="</a:t>
            </a:r>
            <a:r>
              <a:rPr lang="ko-KR" altLang="en-US" sz="1544" dirty="0"/>
              <a:t>월</a:t>
            </a:r>
            <a:r>
              <a:rPr lang="en-US" altLang="ko-KR" sz="1544" dirty="0"/>
              <a:t>";</a:t>
            </a:r>
          </a:p>
          <a:p>
            <a:pPr defTabSz="198450"/>
            <a:r>
              <a:rPr lang="en-US" altLang="ko-KR" sz="1544" dirty="0"/>
              <a:t>switch(day) {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월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화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수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목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금</a:t>
            </a:r>
            <a:r>
              <a:rPr lang="en-US" altLang="ko-KR" sz="1544" dirty="0"/>
              <a:t>": 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정상영업</a:t>
            </a:r>
            <a:r>
              <a:rPr lang="en-US" altLang="ko-KR" sz="1544" dirty="0"/>
              <a:t>");</a:t>
            </a:r>
          </a:p>
          <a:p>
            <a:pPr defTabSz="198450"/>
            <a:r>
              <a:rPr lang="en-US" altLang="ko-KR" sz="1544" dirty="0"/>
              <a:t>				</a:t>
            </a:r>
            <a:r>
              <a:rPr lang="en-US" altLang="ko-KR" sz="1544" b="1" dirty="0"/>
              <a:t>break</a:t>
            </a:r>
            <a:r>
              <a:rPr lang="en-US" altLang="ko-KR" sz="1544" dirty="0"/>
              <a:t>;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토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일</a:t>
            </a:r>
            <a:r>
              <a:rPr lang="en-US" altLang="ko-KR" sz="1544" dirty="0"/>
              <a:t>": 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휴일</a:t>
            </a:r>
            <a:r>
              <a:rPr lang="en-US" altLang="ko-KR" sz="1544" dirty="0"/>
              <a:t>");</a:t>
            </a:r>
          </a:p>
          <a:p>
            <a:pPr defTabSz="198450"/>
            <a:r>
              <a:rPr lang="en-US" altLang="ko-KR" sz="1544" dirty="0"/>
              <a:t>				</a:t>
            </a:r>
            <a:r>
              <a:rPr lang="en-US" altLang="ko-KR" sz="1544" b="1" dirty="0"/>
              <a:t>break</a:t>
            </a:r>
            <a:r>
              <a:rPr lang="en-US" altLang="ko-KR" sz="1544" dirty="0"/>
              <a:t>;</a:t>
            </a:r>
          </a:p>
          <a:p>
            <a:pPr defTabSz="198450"/>
            <a:r>
              <a:rPr lang="en-US" altLang="ko-KR" sz="1544" dirty="0"/>
              <a:t>}</a:t>
            </a:r>
            <a:endParaRPr lang="ko-KR" altLang="en-US" sz="1544" dirty="0"/>
          </a:p>
        </p:txBody>
      </p:sp>
      <p:sp>
        <p:nvSpPr>
          <p:cNvPr id="16" name="직사각형 15"/>
          <p:cNvSpPr/>
          <p:nvPr/>
        </p:nvSpPr>
        <p:spPr>
          <a:xfrm>
            <a:off x="4736671" y="5975178"/>
            <a:ext cx="994872" cy="35406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44" dirty="0">
                <a:solidFill>
                  <a:schemeClr val="tx1"/>
                </a:solidFill>
              </a:rPr>
              <a:t>서울뉴욕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25169" y="5975178"/>
            <a:ext cx="1269903" cy="39637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44" dirty="0">
                <a:solidFill>
                  <a:schemeClr val="tx1"/>
                </a:solidFill>
              </a:rPr>
              <a:t>정상영업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110" y="6479965"/>
            <a:ext cx="2984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2032" indent="-252032">
              <a:buAutoNum type="alphaLcParenBoth"/>
            </a:pPr>
            <a:r>
              <a:rPr lang="en-US" altLang="ko-KR" sz="1200" dirty="0"/>
              <a:t>break;</a:t>
            </a:r>
            <a:r>
              <a:rPr lang="ko-KR" altLang="en-US" sz="1200" dirty="0"/>
              <a:t>를 만날 때까지 아래로 실행을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계속하는 사례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50016" y="6512257"/>
            <a:ext cx="3461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여러 </a:t>
            </a:r>
            <a:r>
              <a:rPr lang="en-US" altLang="ko-KR" sz="1200" dirty="0"/>
              <a:t>case</a:t>
            </a:r>
            <a:r>
              <a:rPr lang="ko-KR" altLang="en-US" sz="1200" dirty="0"/>
              <a:t>에 대해 동일한 코드를 실행하도록</a:t>
            </a:r>
            <a:endParaRPr lang="en-US" altLang="ko-KR" sz="1200" dirty="0"/>
          </a:p>
          <a:p>
            <a:r>
              <a:rPr lang="ko-KR" altLang="en-US" sz="1200" b="1" dirty="0"/>
              <a:t>의도적으로 </a:t>
            </a:r>
            <a:r>
              <a:rPr lang="en-US" altLang="ko-KR" sz="1200" b="1" dirty="0"/>
              <a:t>break; </a:t>
            </a:r>
            <a:r>
              <a:rPr lang="ko-KR" altLang="en-US" sz="1200" b="1" dirty="0"/>
              <a:t>를 생략</a:t>
            </a:r>
            <a:r>
              <a:rPr lang="ko-KR" altLang="en-US" sz="1200" dirty="0"/>
              <a:t>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60540CF-E48B-4432-A54F-6B21113F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75" y="4405082"/>
            <a:ext cx="3242418" cy="207488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6–16 switch </a:t>
            </a:r>
            <a:r>
              <a:rPr lang="ko-KR" altLang="en-US" dirty="0"/>
              <a:t>문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1557" y="972319"/>
            <a:ext cx="5636843" cy="612475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&lt;!DOCTYPE html&gt;</a:t>
            </a:r>
          </a:p>
          <a:p>
            <a:pPr defTabSz="198450"/>
            <a:r>
              <a:rPr lang="en-US" altLang="ko-KR" sz="1400" dirty="0"/>
              <a:t>&lt;html&gt;</a:t>
            </a:r>
          </a:p>
          <a:p>
            <a:pPr defTabSz="198450"/>
            <a:r>
              <a:rPr lang="en-US" altLang="ko-KR" sz="1400" dirty="0"/>
              <a:t>&lt;head&gt;</a:t>
            </a:r>
          </a:p>
          <a:p>
            <a:pPr defTabSz="19845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&lt;title&gt;switch&lt;/title&gt;</a:t>
            </a:r>
          </a:p>
          <a:p>
            <a:pPr defTabSz="198450"/>
            <a:r>
              <a:rPr lang="en-US" altLang="ko-KR" sz="1400" dirty="0"/>
              <a:t>&lt;/head&gt;</a:t>
            </a:r>
          </a:p>
          <a:p>
            <a:pPr defTabSz="198450"/>
            <a:r>
              <a:rPr lang="en-US" altLang="ko-KR" sz="1400" dirty="0"/>
              <a:t>&lt;body&gt;</a:t>
            </a:r>
          </a:p>
          <a:p>
            <a:pPr defTabSz="19845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9845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price = 0;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dirty="0"/>
              <a:t> </a:t>
            </a:r>
            <a:r>
              <a:rPr lang="en-US" altLang="ko-KR" sz="1400" dirty="0"/>
              <a:t>coffee = prompt("</a:t>
            </a:r>
            <a:r>
              <a:rPr lang="ko-KR" altLang="en-US" sz="1400" dirty="0"/>
              <a:t>무슨 커피 드릴까요</a:t>
            </a:r>
            <a:r>
              <a:rPr lang="en-US" altLang="ko-KR" sz="1400" dirty="0"/>
              <a:t>?", "");</a:t>
            </a:r>
          </a:p>
          <a:p>
            <a:pPr defTabSz="198450"/>
            <a:r>
              <a:rPr lang="en-US" altLang="ko-KR" sz="1400" b="1" dirty="0"/>
              <a:t>	switch(coffee) {</a:t>
            </a:r>
          </a:p>
          <a:p>
            <a:pPr defTabSz="198450"/>
            <a:r>
              <a:rPr lang="en-US" altLang="ko-KR" sz="1400" b="1" dirty="0"/>
              <a:t>		case "espresso" :</a:t>
            </a:r>
          </a:p>
          <a:p>
            <a:pPr defTabSz="198450"/>
            <a:r>
              <a:rPr lang="en-US" altLang="ko-KR" sz="1400" b="1" dirty="0"/>
              <a:t>		case 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98450"/>
            <a:r>
              <a:rPr lang="en-US" altLang="ko-KR" sz="1400" b="1" dirty="0"/>
              <a:t>			break;</a:t>
            </a:r>
          </a:p>
          <a:p>
            <a:pPr defTabSz="198450"/>
            <a:r>
              <a:rPr lang="en-US" altLang="ko-KR" sz="1400" b="1" dirty="0"/>
              <a:t>		case 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98450"/>
            <a:r>
              <a:rPr lang="en-US" altLang="ko-KR" sz="1400" b="1" dirty="0"/>
              <a:t>			break;</a:t>
            </a:r>
          </a:p>
          <a:p>
            <a:pPr defTabSz="198450"/>
            <a:r>
              <a:rPr lang="en-US" altLang="ko-KR" sz="1400" b="1" dirty="0"/>
              <a:t>		case 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98450"/>
            <a:r>
              <a:rPr lang="en-US" altLang="ko-KR" sz="1400" b="1" dirty="0"/>
              <a:t>			break;</a:t>
            </a:r>
          </a:p>
          <a:p>
            <a:pPr defTabSz="198450"/>
            <a:r>
              <a:rPr lang="en-US" altLang="ko-KR" sz="1400" b="1" dirty="0"/>
              <a:t>		default : </a:t>
            </a:r>
          </a:p>
          <a:p>
            <a:pPr defTabSz="198450"/>
            <a:r>
              <a:rPr lang="en-US" altLang="ko-KR" sz="1400" b="1" dirty="0"/>
              <a:t>		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(coffee + "</a:t>
            </a:r>
            <a:r>
              <a:rPr lang="ko-KR" altLang="en-US" sz="1400" b="1" dirty="0"/>
              <a:t>는 없습니다</a:t>
            </a:r>
            <a:r>
              <a:rPr lang="en-US" altLang="ko-KR" sz="1400" b="1" dirty="0"/>
              <a:t>.");</a:t>
            </a:r>
          </a:p>
          <a:p>
            <a:pPr defTabSz="198450"/>
            <a:r>
              <a:rPr lang="en-US" altLang="ko-KR" sz="1400" b="1" dirty="0"/>
              <a:t>	}</a:t>
            </a:r>
          </a:p>
          <a:p>
            <a:pPr defTabSz="198450"/>
            <a:r>
              <a:rPr lang="en-US" altLang="ko-KR" sz="1400" dirty="0"/>
              <a:t>	if(price != 0)</a:t>
            </a:r>
          </a:p>
          <a:p>
            <a:pPr defTabSz="19845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(coffee 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/>
              <a:t>.");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&lt;/body&gt;</a:t>
            </a:r>
          </a:p>
          <a:p>
            <a:pPr defTabSz="19845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785371" y="3780631"/>
            <a:ext cx="1577102" cy="665502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3" dirty="0"/>
              <a:t>“espresso”</a:t>
            </a:r>
            <a:r>
              <a:rPr lang="ko-KR" altLang="en-US" sz="1103" dirty="0"/>
              <a:t>나 </a:t>
            </a:r>
            <a:endParaRPr lang="en-US" altLang="ko-KR" sz="1103" dirty="0"/>
          </a:p>
          <a:p>
            <a:r>
              <a:rPr lang="en-US" altLang="ko-KR" sz="1103" dirty="0"/>
              <a:t>“</a:t>
            </a:r>
            <a:r>
              <a:rPr lang="ko-KR" altLang="en-US" sz="1103" dirty="0" err="1"/>
              <a:t>에스프레소</a:t>
            </a:r>
            <a:r>
              <a:rPr lang="en-US" altLang="ko-KR" sz="1103" dirty="0"/>
              <a:t>” </a:t>
            </a:r>
            <a:r>
              <a:rPr lang="ko-KR" altLang="en-US" sz="1103" dirty="0"/>
              <a:t>의</a:t>
            </a:r>
            <a:r>
              <a:rPr lang="en-US" altLang="ko-KR" sz="1103" dirty="0"/>
              <a:t> </a:t>
            </a:r>
            <a:r>
              <a:rPr lang="ko-KR" altLang="en-US" sz="1103" dirty="0"/>
              <a:t>경우</a:t>
            </a:r>
            <a:endParaRPr lang="en-US" altLang="ko-KR" sz="1103" dirty="0"/>
          </a:p>
          <a:p>
            <a:r>
              <a:rPr lang="ko-KR" altLang="en-US" sz="1103" dirty="0"/>
              <a:t>모두 실행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ACA48-CD95-4A32-807C-955FC819732B}"/>
              </a:ext>
            </a:extLst>
          </p:cNvPr>
          <p:cNvGrpSpPr/>
          <p:nvPr/>
        </p:nvGrpSpPr>
        <p:grpSpPr>
          <a:xfrm>
            <a:off x="7529201" y="1875219"/>
            <a:ext cx="3638235" cy="1912885"/>
            <a:chOff x="2715411" y="3527842"/>
            <a:chExt cx="5597906" cy="29432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DB37F3-B864-4B98-8DDD-ACB70CED2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964"/>
            <a:stretch/>
          </p:blipFill>
          <p:spPr>
            <a:xfrm>
              <a:off x="2715411" y="3527842"/>
              <a:ext cx="3661792" cy="29432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900E5E-9A22-4280-9AF8-AFDEFC910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06"/>
            <a:stretch/>
          </p:blipFill>
          <p:spPr>
            <a:xfrm>
              <a:off x="5670253" y="3527842"/>
              <a:ext cx="2643064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sz="3000" dirty="0"/>
              <a:t>자바스크립트 코드의 위치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112963" y="124936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자바스크립트 코드 작성이 가능한 위치</a:t>
            </a:r>
            <a:endParaRPr lang="en-US" altLang="ko-KR" sz="2200" b="1" dirty="0"/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1. HTML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태그의 이벤트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속성에 작성</a:t>
            </a:r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2. &lt;script&gt;&lt;/script&gt;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태그에 작성</a:t>
            </a:r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파일에 작성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4. URL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부분에 작성</a:t>
            </a: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ko-KR" sz="2200" b="1" dirty="0"/>
              <a:t>1. HTML </a:t>
            </a:r>
            <a:r>
              <a:rPr lang="ko-KR" altLang="en-US" sz="2200" b="1" dirty="0"/>
              <a:t>태그의 이벤트 </a:t>
            </a:r>
            <a:r>
              <a:rPr lang="ko-KR" altLang="en-US" sz="2200" b="1" dirty="0" err="1"/>
              <a:t>리스너에</a:t>
            </a:r>
            <a:r>
              <a:rPr lang="ko-KR" altLang="en-US" sz="2200" b="1" dirty="0"/>
              <a:t> 자바스크립트 코드 작성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9058903" y="6683085"/>
            <a:ext cx="247459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7" y="4356695"/>
            <a:ext cx="8662395" cy="12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400995" y="1260351"/>
            <a:ext cx="6783569" cy="5557451"/>
          </a:xfrm>
        </p:spPr>
        <p:txBody>
          <a:bodyPr>
            <a:normAutofit/>
          </a:bodyPr>
          <a:lstStyle/>
          <a:p>
            <a:r>
              <a:rPr lang="en-US" altLang="ko-KR" sz="2205" dirty="0"/>
              <a:t>for </a:t>
            </a:r>
            <a:r>
              <a:rPr lang="ko-KR" altLang="en-US" sz="2205" dirty="0"/>
              <a:t>문</a:t>
            </a:r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4800" dirty="0"/>
          </a:p>
          <a:p>
            <a:endParaRPr lang="en-US" altLang="ko-KR" sz="2205" dirty="0"/>
          </a:p>
          <a:p>
            <a:r>
              <a:rPr lang="en-US" altLang="ko-KR" sz="2205" dirty="0"/>
              <a:t>while</a:t>
            </a:r>
            <a:r>
              <a:rPr lang="ko-KR" altLang="en-US" sz="2205" dirty="0"/>
              <a:t> 문</a:t>
            </a:r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1100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r>
              <a:rPr lang="en-US" altLang="ko-KR" sz="2205" dirty="0"/>
              <a:t>do-while</a:t>
            </a:r>
            <a:r>
              <a:rPr lang="ko-KR" altLang="en-US" sz="2205" dirty="0"/>
              <a:t> 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573" y="1513274"/>
            <a:ext cx="7621648" cy="1776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063" y="3463062"/>
            <a:ext cx="6544128" cy="1819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71" y="5522231"/>
            <a:ext cx="6571101" cy="18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262AAF-231F-4716-89B1-E4762BCA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82" y="1716436"/>
            <a:ext cx="3877182" cy="23201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8784976" cy="59750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6–17 for </a:t>
            </a:r>
            <a:r>
              <a:rPr lang="ko-KR" altLang="en-US" sz="2800" dirty="0"/>
              <a:t>문으로 </a:t>
            </a:r>
            <a:r>
              <a:rPr lang="en-US" altLang="ko-KR" sz="2800" dirty="0"/>
              <a:t>10px~35px </a:t>
            </a:r>
            <a:r>
              <a:rPr lang="ko-KR" altLang="en-US" sz="2800" dirty="0"/>
              <a:t>크기로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1586" y="1476987"/>
            <a:ext cx="5239882" cy="477053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600" dirty="0"/>
              <a:t>&lt;!DOCTYPE html&gt;</a:t>
            </a:r>
          </a:p>
          <a:p>
            <a:pPr defTabSz="198450"/>
            <a:r>
              <a:rPr lang="en-US" altLang="ko-KR" sz="1600" dirty="0"/>
              <a:t>&lt;html&gt;</a:t>
            </a:r>
          </a:p>
          <a:p>
            <a:pPr defTabSz="198450"/>
            <a:r>
              <a:rPr lang="en-US" altLang="ko-KR" sz="1600" dirty="0"/>
              <a:t>&lt;head&gt;</a:t>
            </a:r>
          </a:p>
          <a:p>
            <a:pPr defTabSz="198450"/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</a:p>
          <a:p>
            <a:pPr defTabSz="198450"/>
            <a:r>
              <a:rPr lang="en-US" altLang="ko-KR" sz="1600" dirty="0"/>
              <a:t>&lt;title&gt;for </a:t>
            </a:r>
            <a:r>
              <a:rPr lang="ko-KR" altLang="en-US" sz="1600" dirty="0"/>
              <a:t>문</a:t>
            </a:r>
            <a:r>
              <a:rPr lang="en-US" altLang="ko-KR" sz="1600" dirty="0"/>
              <a:t>&lt;/title&gt;</a:t>
            </a:r>
          </a:p>
          <a:p>
            <a:pPr defTabSz="198450"/>
            <a:r>
              <a:rPr lang="en-US" altLang="ko-KR" sz="1600" dirty="0"/>
              <a:t>&lt;/head&gt;</a:t>
            </a:r>
          </a:p>
          <a:p>
            <a:pPr defTabSz="198450"/>
            <a:r>
              <a:rPr lang="en-US" altLang="ko-KR" sz="1600" dirty="0"/>
              <a:t>&lt;body&gt;</a:t>
            </a:r>
          </a:p>
          <a:p>
            <a:pPr defTabSz="198450"/>
            <a:r>
              <a:rPr lang="en-US" altLang="ko-KR" sz="1600" dirty="0"/>
              <a:t>&lt;h3&gt;for </a:t>
            </a:r>
            <a:r>
              <a:rPr lang="ko-KR" altLang="en-US" sz="1600" dirty="0"/>
              <a:t>문으로 </a:t>
            </a:r>
            <a:r>
              <a:rPr lang="en-US" altLang="ko-KR" sz="1600" dirty="0"/>
              <a:t>10px~35px </a:t>
            </a:r>
            <a:r>
              <a:rPr lang="ko-KR" altLang="en-US" sz="1600" dirty="0"/>
              <a:t>크기 출력</a:t>
            </a:r>
            <a:r>
              <a:rPr lang="en-US" altLang="ko-KR" sz="1600" dirty="0"/>
              <a:t>&lt;/h3&gt;</a:t>
            </a:r>
          </a:p>
          <a:p>
            <a:pPr defTabSz="19845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/>
            <a:r>
              <a:rPr lang="en-US" altLang="ko-KR" sz="1600" dirty="0"/>
              <a:t>&lt;script&gt;</a:t>
            </a:r>
          </a:p>
          <a:p>
            <a:pPr defTabSz="198450"/>
            <a:r>
              <a:rPr lang="en-US" altLang="ko-KR" sz="1600" dirty="0"/>
              <a:t>	</a:t>
            </a:r>
            <a:r>
              <a:rPr lang="en-US" altLang="ko-KR" sz="1600" b="1" dirty="0"/>
              <a:t>for(let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size=10; size&lt;=35; size+=5) </a:t>
            </a:r>
            <a:r>
              <a:rPr lang="en-US" altLang="ko-KR" sz="1600" dirty="0"/>
              <a:t>{ // 5</a:t>
            </a:r>
            <a:r>
              <a:rPr lang="ko-KR" altLang="en-US" sz="1600" dirty="0"/>
              <a:t>씩 증가</a:t>
            </a:r>
            <a:endParaRPr lang="en-US" altLang="ko-KR" sz="1600" dirty="0"/>
          </a:p>
          <a:p>
            <a:pPr defTabSz="198450"/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("&lt;span ");</a:t>
            </a:r>
          </a:p>
          <a:p>
            <a:pPr defTabSz="198450"/>
            <a:r>
              <a:rPr lang="fr-FR" altLang="ko-KR" sz="1600" dirty="0"/>
              <a:t>		document.write("style='font-size:" + size + "px'&gt;");</a:t>
            </a:r>
          </a:p>
          <a:p>
            <a:pPr defTabSz="198450"/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(size + "</a:t>
            </a:r>
            <a:r>
              <a:rPr lang="en-US" altLang="ko-KR" sz="1600" dirty="0" err="1"/>
              <a:t>px</a:t>
            </a:r>
            <a:r>
              <a:rPr lang="en-US" altLang="ko-KR" sz="1600" dirty="0"/>
              <a:t>");</a:t>
            </a:r>
          </a:p>
          <a:p>
            <a:pPr defTabSz="198450"/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("&lt;/span&gt;");</a:t>
            </a:r>
          </a:p>
          <a:p>
            <a:pPr defTabSz="198450"/>
            <a:r>
              <a:rPr lang="en-US" altLang="ko-KR" sz="1600" dirty="0"/>
              <a:t>	}</a:t>
            </a:r>
          </a:p>
          <a:p>
            <a:pPr defTabSz="198450"/>
            <a:r>
              <a:rPr lang="en-US" altLang="ko-KR" sz="1600" dirty="0"/>
              <a:t>&lt;/script&gt;</a:t>
            </a:r>
          </a:p>
          <a:p>
            <a:pPr defTabSz="198450"/>
            <a:r>
              <a:rPr lang="en-US" altLang="ko-KR" sz="1600" dirty="0"/>
              <a:t>&lt;/body&gt;</a:t>
            </a:r>
          </a:p>
          <a:p>
            <a:pPr defTabSz="19845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F440D1-06E0-4FFD-98BA-1C657DDB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46" y="4062062"/>
            <a:ext cx="3269376" cy="20321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778064" y="1251698"/>
            <a:ext cx="5795627" cy="550920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600" dirty="0">
                <a:latin typeface="+mj-lt"/>
              </a:rPr>
              <a:t>&lt;!DOCTYPE 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&lt;head&gt;</a:t>
            </a:r>
          </a:p>
          <a:p>
            <a:pPr defTabSz="198450"/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  <a:endParaRPr lang="en-US" altLang="ko-KR" sz="1600" dirty="0">
              <a:latin typeface="+mj-lt"/>
            </a:endParaRPr>
          </a:p>
          <a:p>
            <a:pPr defTabSz="198450"/>
            <a:r>
              <a:rPr lang="en-US" altLang="ko-KR" sz="1600" dirty="0">
                <a:latin typeface="+mj-lt"/>
              </a:rPr>
              <a:t>&lt;title&gt;while </a:t>
            </a:r>
            <a:r>
              <a:rPr lang="ko-KR" altLang="en-US" sz="1600" dirty="0">
                <a:latin typeface="+mj-lt"/>
              </a:rPr>
              <a:t>문</a:t>
            </a:r>
            <a:r>
              <a:rPr lang="en-US" altLang="ko-KR" sz="1600" dirty="0">
                <a:latin typeface="+mj-lt"/>
              </a:rPr>
              <a:t>&lt;/title&gt;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&lt;/head&gt;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&lt;h3&gt;while </a:t>
            </a:r>
            <a:r>
              <a:rPr lang="ko-KR" altLang="en-US" sz="1600" dirty="0">
                <a:latin typeface="+mj-lt"/>
              </a:rPr>
              <a:t>문으로 </a:t>
            </a:r>
            <a:r>
              <a:rPr lang="en-US" altLang="ko-KR" sz="1600" dirty="0">
                <a:latin typeface="+mj-lt"/>
              </a:rPr>
              <a:t>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까지 합</a:t>
            </a:r>
            <a:r>
              <a:rPr lang="en-US" altLang="ko-KR" sz="1600" dirty="0">
                <a:latin typeface="+mj-lt"/>
              </a:rPr>
              <a:t>&lt;/h3&gt;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</a:t>
            </a:r>
            <a:r>
              <a:rPr lang="en-US" altLang="ko-KR" sz="1600" dirty="0" err="1">
                <a:latin typeface="+mj-lt"/>
              </a:rPr>
              <a:t>hr</a:t>
            </a:r>
            <a:r>
              <a:rPr lang="en-US" altLang="ko-KR" sz="1600" dirty="0">
                <a:latin typeface="+mj-lt"/>
              </a:rPr>
              <a:t>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&lt;script&gt;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600" b="1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n = prompt("0</a:t>
            </a:r>
            <a:r>
              <a:rPr lang="ko-KR" altLang="en-US" sz="1600" b="1" dirty="0">
                <a:latin typeface="+mj-lt"/>
              </a:rPr>
              <a:t>보다 큰 정수를 입력하세요</a:t>
            </a:r>
            <a:r>
              <a:rPr lang="en-US" altLang="ko-KR" sz="1600" b="1" dirty="0">
                <a:latin typeface="+mj-lt"/>
              </a:rPr>
              <a:t>", 0); </a:t>
            </a:r>
          </a:p>
          <a:p>
            <a:pPr defTabSz="198450"/>
            <a:r>
              <a:rPr lang="en-US" altLang="ko-KR" sz="1600" dirty="0">
                <a:latin typeface="+mj-lt"/>
              </a:rPr>
              <a:t>	n = </a:t>
            </a:r>
            <a:r>
              <a:rPr lang="en-US" altLang="ko-KR" sz="1600" dirty="0" err="1">
                <a:latin typeface="+mj-lt"/>
              </a:rPr>
              <a:t>parseInt</a:t>
            </a:r>
            <a:r>
              <a:rPr lang="en-US" altLang="ko-KR" sz="1600" dirty="0">
                <a:latin typeface="+mj-lt"/>
              </a:rPr>
              <a:t>(n); // </a:t>
            </a:r>
            <a:r>
              <a:rPr lang="ko-KR" altLang="en-US" sz="1600" dirty="0">
                <a:latin typeface="+mj-lt"/>
              </a:rPr>
              <a:t>문자열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을 숫자로 바꿈</a:t>
            </a:r>
          </a:p>
          <a:p>
            <a:pPr defTabSz="198450"/>
            <a:endParaRPr lang="ko-KR" altLang="en-US" sz="1600" dirty="0">
              <a:latin typeface="+mj-lt"/>
            </a:endParaRPr>
          </a:p>
          <a:p>
            <a:pPr defTabSz="198450"/>
            <a:r>
              <a:rPr lang="en-US" altLang="ko-KR" sz="1600" b="1" dirty="0">
                <a:latin typeface="+mj-lt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=0, sum=0;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while(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&lt;=n) { </a:t>
            </a:r>
            <a:r>
              <a:rPr lang="en-US" altLang="ko-KR" sz="1600" dirty="0">
                <a:latin typeface="+mj-lt"/>
              </a:rPr>
              <a:t>// 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ko-KR" altLang="en-US" sz="1600" dirty="0">
                <a:latin typeface="+mj-lt"/>
              </a:rPr>
              <a:t>가 </a:t>
            </a:r>
            <a:r>
              <a:rPr lang="en-US" altLang="ko-KR" sz="1600" dirty="0">
                <a:latin typeface="+mj-lt"/>
              </a:rPr>
              <a:t>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까지 반복</a:t>
            </a:r>
          </a:p>
          <a:p>
            <a:pPr defTabSz="198450"/>
            <a:r>
              <a:rPr lang="en-US" altLang="ko-KR" sz="1600" dirty="0">
                <a:latin typeface="+mj-lt"/>
              </a:rPr>
              <a:t>		sum += 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;</a:t>
            </a:r>
          </a:p>
          <a:p>
            <a:pPr defTabSz="198450"/>
            <a:r>
              <a:rPr lang="en-US" altLang="ko-KR" sz="1600" dirty="0">
                <a:latin typeface="+mj-lt"/>
              </a:rPr>
              <a:t>		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++;</a:t>
            </a:r>
          </a:p>
          <a:p>
            <a:pPr defTabSz="198450"/>
            <a:r>
              <a:rPr lang="en-US" altLang="ko-KR" sz="1600" dirty="0">
                <a:latin typeface="+mj-lt"/>
              </a:rPr>
              <a:t>	}</a:t>
            </a:r>
          </a:p>
          <a:p>
            <a:pPr defTabSz="198450"/>
            <a:r>
              <a:rPr lang="en-US" altLang="ko-KR" sz="1600" dirty="0">
                <a:latin typeface="+mj-lt"/>
              </a:rPr>
              <a:t>	</a:t>
            </a:r>
            <a:r>
              <a:rPr lang="en-US" altLang="ko-KR" sz="1600" dirty="0" err="1">
                <a:latin typeface="+mj-lt"/>
              </a:rPr>
              <a:t>document.write</a:t>
            </a:r>
            <a:r>
              <a:rPr lang="en-US" altLang="ko-KR" sz="1600" dirty="0">
                <a:latin typeface="+mj-lt"/>
              </a:rPr>
              <a:t>("0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n + "</a:t>
            </a:r>
            <a:r>
              <a:rPr lang="ko-KR" altLang="en-US" sz="1600" dirty="0">
                <a:latin typeface="+mj-lt"/>
              </a:rPr>
              <a:t>까지 합은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sum);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&lt;/script&gt;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&lt;/html&gt;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8568952" cy="59750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6–18 while </a:t>
            </a:r>
            <a:r>
              <a:rPr lang="ko-KR" altLang="en-US" sz="2800" dirty="0"/>
              <a:t>문으로 </a:t>
            </a:r>
            <a:r>
              <a:rPr lang="en-US" altLang="ko-KR" sz="2800" dirty="0"/>
              <a:t>0~n</a:t>
            </a:r>
            <a:r>
              <a:rPr lang="ko-KR" altLang="en-US" sz="2800" dirty="0"/>
              <a:t>까지의 합 구하기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905051" y="3276575"/>
            <a:ext cx="2288891" cy="289938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3" dirty="0"/>
              <a:t> prompt()</a:t>
            </a:r>
            <a:r>
              <a:rPr lang="ko-KR" altLang="en-US" sz="1103" dirty="0"/>
              <a:t>가 </a:t>
            </a:r>
            <a:r>
              <a:rPr lang="ko-KR" altLang="en-US" sz="1103" dirty="0" err="1"/>
              <a:t>리턴한</a:t>
            </a:r>
            <a:r>
              <a:rPr lang="ko-KR" altLang="en-US" sz="1103" dirty="0"/>
              <a:t> 것은 문자열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6CE578-29BB-4442-B535-238C84063A37}"/>
              </a:ext>
            </a:extLst>
          </p:cNvPr>
          <p:cNvGrpSpPr/>
          <p:nvPr/>
        </p:nvGrpSpPr>
        <p:grpSpPr>
          <a:xfrm>
            <a:off x="7716962" y="1795827"/>
            <a:ext cx="3947924" cy="1921160"/>
            <a:chOff x="5474898" y="1628800"/>
            <a:chExt cx="3580733" cy="17424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7BE44B-3D00-4A01-A440-392506FD3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5474898" y="1628800"/>
              <a:ext cx="2196305" cy="17424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ED23DE-DC29-4F57-B0CC-A9F15AA85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00"/>
            <a:stretch/>
          </p:blipFill>
          <p:spPr>
            <a:xfrm>
              <a:off x="7452320" y="1628800"/>
              <a:ext cx="1603311" cy="174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5514" y="1394890"/>
            <a:ext cx="5517195" cy="550920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600" dirty="0">
                <a:latin typeface="+mj-lt"/>
              </a:rPr>
              <a:t>&lt;!DOCTYPE 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&lt;head&gt;</a:t>
            </a:r>
          </a:p>
          <a:p>
            <a:pPr defTabSz="198450"/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  <a:endParaRPr lang="en-US" altLang="ko-KR" sz="1600" dirty="0">
              <a:latin typeface="+mj-lt"/>
            </a:endParaRPr>
          </a:p>
          <a:p>
            <a:pPr defTabSz="198450"/>
            <a:r>
              <a:rPr lang="en-US" altLang="ko-KR" sz="1600" dirty="0">
                <a:latin typeface="+mj-lt"/>
              </a:rPr>
              <a:t>&lt;title&gt;do-while </a:t>
            </a:r>
            <a:r>
              <a:rPr lang="ko-KR" altLang="en-US" sz="1600" dirty="0">
                <a:latin typeface="+mj-lt"/>
              </a:rPr>
              <a:t>문</a:t>
            </a:r>
            <a:r>
              <a:rPr lang="en-US" altLang="ko-KR" sz="1600" dirty="0">
                <a:latin typeface="+mj-lt"/>
              </a:rPr>
              <a:t>&lt;/title&gt;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&lt;/head&gt;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&lt;h3&gt;do-while </a:t>
            </a:r>
            <a:r>
              <a:rPr lang="ko-KR" altLang="en-US" sz="1600" dirty="0">
                <a:latin typeface="+mj-lt"/>
              </a:rPr>
              <a:t>문으로 </a:t>
            </a:r>
            <a:r>
              <a:rPr lang="en-US" altLang="ko-KR" sz="1600" dirty="0">
                <a:latin typeface="+mj-lt"/>
              </a:rPr>
              <a:t>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까지 합</a:t>
            </a:r>
            <a:r>
              <a:rPr lang="en-US" altLang="ko-KR" sz="1600" dirty="0">
                <a:latin typeface="+mj-lt"/>
              </a:rPr>
              <a:t>&lt;/h3&gt;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</a:t>
            </a:r>
            <a:r>
              <a:rPr lang="en-US" altLang="ko-KR" sz="1600" dirty="0" err="1">
                <a:latin typeface="+mj-lt"/>
              </a:rPr>
              <a:t>hr</a:t>
            </a:r>
            <a:r>
              <a:rPr lang="en-US" altLang="ko-KR" sz="1600" dirty="0">
                <a:latin typeface="+mj-lt"/>
              </a:rPr>
              <a:t>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&lt;script&gt;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600" b="1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n = prompt("0</a:t>
            </a:r>
            <a:r>
              <a:rPr lang="ko-KR" altLang="en-US" sz="1600" b="1" dirty="0">
                <a:latin typeface="+mj-lt"/>
              </a:rPr>
              <a:t>보다 큰 정수를 입력하세요</a:t>
            </a:r>
            <a:r>
              <a:rPr lang="en-US" altLang="ko-KR" sz="1600" b="1" dirty="0">
                <a:latin typeface="+mj-lt"/>
              </a:rPr>
              <a:t>", 0); </a:t>
            </a:r>
          </a:p>
          <a:p>
            <a:pPr defTabSz="198450"/>
            <a:r>
              <a:rPr lang="en-US" altLang="ko-KR" sz="1600" dirty="0">
                <a:latin typeface="+mj-lt"/>
              </a:rPr>
              <a:t>	n = </a:t>
            </a:r>
            <a:r>
              <a:rPr lang="en-US" altLang="ko-KR" sz="1600" dirty="0" err="1">
                <a:latin typeface="+mj-lt"/>
              </a:rPr>
              <a:t>parseInt</a:t>
            </a:r>
            <a:r>
              <a:rPr lang="en-US" altLang="ko-KR" sz="1600" dirty="0">
                <a:latin typeface="+mj-lt"/>
              </a:rPr>
              <a:t>(n); // </a:t>
            </a:r>
            <a:r>
              <a:rPr lang="ko-KR" altLang="en-US" sz="1600" dirty="0">
                <a:latin typeface="+mj-lt"/>
              </a:rPr>
              <a:t>문자열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을 숫자로 바꿈</a:t>
            </a:r>
          </a:p>
          <a:p>
            <a:pPr defTabSz="198450"/>
            <a:endParaRPr lang="ko-KR" altLang="en-US" sz="1600" dirty="0">
              <a:latin typeface="+mj-lt"/>
            </a:endParaRPr>
          </a:p>
          <a:p>
            <a:pPr defTabSz="198450"/>
            <a:r>
              <a:rPr lang="en-US" altLang="ko-KR" sz="1600" b="1" dirty="0">
                <a:latin typeface="+mj-lt"/>
              </a:rPr>
              <a:t>	let 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=0, sum=0;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do { </a:t>
            </a:r>
          </a:p>
          <a:p>
            <a:pPr defTabSz="198450"/>
            <a:r>
              <a:rPr lang="en-US" altLang="ko-KR" sz="1600" dirty="0">
                <a:latin typeface="+mj-lt"/>
              </a:rPr>
              <a:t>		sum += 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;</a:t>
            </a:r>
          </a:p>
          <a:p>
            <a:pPr defTabSz="198450"/>
            <a:r>
              <a:rPr lang="en-US" altLang="ko-KR" sz="1600" dirty="0">
                <a:latin typeface="+mj-lt"/>
              </a:rPr>
              <a:t>		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++;</a:t>
            </a:r>
          </a:p>
          <a:p>
            <a:pPr defTabSz="198450"/>
            <a:r>
              <a:rPr lang="en-US" altLang="ko-KR" sz="1600" dirty="0">
                <a:latin typeface="+mj-lt"/>
              </a:rPr>
              <a:t>	</a:t>
            </a:r>
            <a:r>
              <a:rPr lang="en-US" altLang="ko-KR" sz="1600" b="1" dirty="0">
                <a:latin typeface="+mj-lt"/>
              </a:rPr>
              <a:t>}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while(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&lt;=n); // 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ko-KR" altLang="en-US" sz="1600" b="1" dirty="0">
                <a:latin typeface="+mj-lt"/>
              </a:rPr>
              <a:t>가 </a:t>
            </a:r>
            <a:r>
              <a:rPr lang="en-US" altLang="ko-KR" sz="1600" b="1" dirty="0">
                <a:latin typeface="+mj-lt"/>
              </a:rPr>
              <a:t>0~n</a:t>
            </a:r>
            <a:r>
              <a:rPr lang="ko-KR" altLang="en-US" sz="1600" b="1" dirty="0">
                <a:latin typeface="+mj-lt"/>
              </a:rPr>
              <a:t>까지 반복  </a:t>
            </a:r>
          </a:p>
          <a:p>
            <a:pPr defTabSz="198450"/>
            <a:r>
              <a:rPr lang="en-US" altLang="ko-KR" sz="1600" dirty="0">
                <a:latin typeface="+mj-lt"/>
              </a:rPr>
              <a:t>	</a:t>
            </a:r>
            <a:r>
              <a:rPr lang="en-US" altLang="ko-KR" sz="1600" dirty="0" err="1">
                <a:latin typeface="+mj-lt"/>
              </a:rPr>
              <a:t>document.write</a:t>
            </a:r>
            <a:r>
              <a:rPr lang="en-US" altLang="ko-KR" sz="1600" dirty="0">
                <a:latin typeface="+mj-lt"/>
              </a:rPr>
              <a:t>("0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n + "</a:t>
            </a:r>
            <a:r>
              <a:rPr lang="ko-KR" altLang="en-US" sz="1600" dirty="0">
                <a:latin typeface="+mj-lt"/>
              </a:rPr>
              <a:t>까지 합은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sum);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&lt;/script&gt;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&lt;/html&gt;</a:t>
            </a:r>
            <a:endParaRPr lang="ko-KR" altLang="en-US" sz="16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BB328-8009-44F0-A25C-7D7F31522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51" y="4149490"/>
            <a:ext cx="3345766" cy="192837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 합 구하기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337099" y="3420591"/>
            <a:ext cx="2288891" cy="289938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3" dirty="0"/>
              <a:t> prompt()</a:t>
            </a:r>
            <a:r>
              <a:rPr lang="ko-KR" altLang="en-US" sz="1103" dirty="0"/>
              <a:t>가 </a:t>
            </a:r>
            <a:r>
              <a:rPr lang="ko-KR" altLang="en-US" sz="1103" dirty="0" err="1"/>
              <a:t>리턴한</a:t>
            </a:r>
            <a:r>
              <a:rPr lang="ko-KR" altLang="en-US" sz="1103" dirty="0"/>
              <a:t> 것은 문자열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CE0E3-22B2-4C8F-81D7-461E19A2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512" y="1932258"/>
            <a:ext cx="3947924" cy="19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내의 </a:t>
            </a:r>
            <a:r>
              <a:rPr lang="en-US" altLang="ko-KR" dirty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027830" y="1336764"/>
            <a:ext cx="9662197" cy="555745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break </a:t>
            </a:r>
            <a:r>
              <a:rPr lang="ko-KR" altLang="en-US" sz="2400" dirty="0"/>
              <a:t>문 </a:t>
            </a:r>
            <a:r>
              <a:rPr lang="en-US" altLang="ko-KR" sz="2400" dirty="0"/>
              <a:t>: </a:t>
            </a:r>
            <a:r>
              <a:rPr lang="ko-KR" altLang="en-US" sz="2400" dirty="0"/>
              <a:t>가장 안쪽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하나만 벗어나도록 제어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continue </a:t>
            </a:r>
            <a:r>
              <a:rPr lang="ko-KR" altLang="en-US" sz="2400" dirty="0"/>
              <a:t>문 </a:t>
            </a:r>
            <a:r>
              <a:rPr lang="en-US" altLang="ko-KR" sz="2400" dirty="0"/>
              <a:t>: </a:t>
            </a:r>
            <a:r>
              <a:rPr lang="ko-KR" altLang="en-US" sz="2400" dirty="0"/>
              <a:t>반복 코드 실행</a:t>
            </a:r>
            <a:r>
              <a:rPr lang="en-US" altLang="ko-KR" sz="2400" dirty="0"/>
              <a:t> </a:t>
            </a:r>
            <a:r>
              <a:rPr lang="ko-KR" altLang="en-US" sz="2400" dirty="0"/>
              <a:t>중단</a:t>
            </a:r>
            <a:r>
              <a:rPr lang="en-US" altLang="ko-KR" sz="2400" dirty="0"/>
              <a:t>,</a:t>
            </a:r>
            <a:r>
              <a:rPr lang="ko-KR" altLang="en-US" sz="2400" dirty="0"/>
              <a:t> 다음 반복으로 점프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3416398" y="2113397"/>
            <a:ext cx="2064196" cy="200209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98450"/>
            <a:r>
              <a:rPr lang="en-US" altLang="ko-KR" sz="1544" b="1" dirty="0"/>
              <a:t>for( … ) </a:t>
            </a:r>
            <a:r>
              <a:rPr lang="en-US" altLang="ko-KR" sz="1544" dirty="0"/>
              <a:t>{</a:t>
            </a:r>
          </a:p>
          <a:p>
            <a:pPr defTabSz="198450"/>
            <a:r>
              <a:rPr lang="en-US" altLang="ko-KR" sz="1544" dirty="0"/>
              <a:t>	.................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b="1" dirty="0"/>
              <a:t>break;</a:t>
            </a:r>
          </a:p>
          <a:p>
            <a:pPr defTabSz="198450"/>
            <a:r>
              <a:rPr lang="en-US" altLang="ko-KR" sz="1544" dirty="0"/>
              <a:t>	.................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r>
              <a:rPr lang="en-US" altLang="ko-KR" sz="1544" dirty="0"/>
              <a:t>................</a:t>
            </a:r>
          </a:p>
          <a:p>
            <a:pPr defTabSz="198450"/>
            <a:r>
              <a:rPr lang="en-US" altLang="ko-KR" sz="1544" dirty="0"/>
              <a:t>................</a:t>
            </a:r>
          </a:p>
          <a:p>
            <a:pPr defTabSz="198450"/>
            <a:r>
              <a:rPr lang="en-US" altLang="ko-KR" sz="1544" dirty="0"/>
              <a:t>................</a:t>
            </a:r>
          </a:p>
          <a:p>
            <a:pPr defTabSz="198450"/>
            <a:endParaRPr lang="en-US" altLang="ko-KR" sz="1544" dirty="0"/>
          </a:p>
          <a:p>
            <a:pPr defTabSz="198450"/>
            <a:endParaRPr lang="ko-KR" altLang="en-US" sz="1544" dirty="0"/>
          </a:p>
        </p:txBody>
      </p:sp>
      <p:sp>
        <p:nvSpPr>
          <p:cNvPr id="5" name="직사각형 4"/>
          <p:cNvSpPr/>
          <p:nvPr/>
        </p:nvSpPr>
        <p:spPr>
          <a:xfrm>
            <a:off x="6036340" y="2113397"/>
            <a:ext cx="2590548" cy="199336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b="1" dirty="0"/>
              <a:t>for( … ) </a:t>
            </a:r>
            <a:r>
              <a:rPr lang="en-US" altLang="ko-KR" sz="1544" dirty="0"/>
              <a:t>{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b="1" dirty="0"/>
              <a:t>while( … ) </a:t>
            </a:r>
            <a:r>
              <a:rPr lang="en-US" altLang="ko-KR" sz="1544" dirty="0"/>
              <a:t>{</a:t>
            </a:r>
          </a:p>
          <a:p>
            <a:pPr defTabSz="198450"/>
            <a:r>
              <a:rPr lang="en-US" altLang="ko-KR" sz="1544" dirty="0"/>
              <a:t>		.................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en-US" altLang="ko-KR" sz="1544" b="1" dirty="0"/>
              <a:t>break;</a:t>
            </a:r>
          </a:p>
          <a:p>
            <a:pPr defTabSz="198450"/>
            <a:r>
              <a:rPr lang="en-US" altLang="ko-KR" sz="1544" dirty="0"/>
              <a:t>		.................</a:t>
            </a:r>
          </a:p>
          <a:p>
            <a:pPr defTabSz="198450"/>
            <a:r>
              <a:rPr lang="en-US" altLang="ko-KR" sz="1544" dirty="0"/>
              <a:t>	}</a:t>
            </a:r>
          </a:p>
          <a:p>
            <a:pPr defTabSz="198450"/>
            <a:r>
              <a:rPr lang="en-US" altLang="ko-KR" sz="1544" dirty="0"/>
              <a:t>	.................</a:t>
            </a:r>
          </a:p>
          <a:p>
            <a:pPr defTabSz="198450"/>
            <a:r>
              <a:rPr lang="en-US" altLang="ko-KR" sz="1544" dirty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3501772" y="2748375"/>
            <a:ext cx="1473850" cy="784131"/>
          </a:xfrm>
          <a:custGeom>
            <a:avLst/>
            <a:gdLst>
              <a:gd name="connsiteX0" fmla="*/ 772271 w 1336769"/>
              <a:gd name="connsiteY0" fmla="*/ 0 h 711200"/>
              <a:gd name="connsiteX1" fmla="*/ 1300591 w 1336769"/>
              <a:gd name="connsiteY1" fmla="*/ 50800 h 711200"/>
              <a:gd name="connsiteX2" fmla="*/ 1168511 w 1336769"/>
              <a:gd name="connsiteY2" fmla="*/ 284480 h 711200"/>
              <a:gd name="connsiteX3" fmla="*/ 193151 w 1336769"/>
              <a:gd name="connsiteY3" fmla="*/ 558800 h 711200"/>
              <a:gd name="connsiteX4" fmla="*/ 111 w 1336769"/>
              <a:gd name="connsiteY4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769" h="711200">
                <a:moveTo>
                  <a:pt x="772271" y="0"/>
                </a:moveTo>
                <a:cubicBezTo>
                  <a:pt x="1003411" y="1693"/>
                  <a:pt x="1234551" y="3387"/>
                  <a:pt x="1300591" y="50800"/>
                </a:cubicBezTo>
                <a:cubicBezTo>
                  <a:pt x="1366631" y="98213"/>
                  <a:pt x="1353084" y="199813"/>
                  <a:pt x="1168511" y="284480"/>
                </a:cubicBezTo>
                <a:cubicBezTo>
                  <a:pt x="983938" y="369147"/>
                  <a:pt x="387884" y="487680"/>
                  <a:pt x="193151" y="558800"/>
                </a:cubicBezTo>
                <a:cubicBezTo>
                  <a:pt x="-1582" y="629920"/>
                  <a:pt x="-736" y="670560"/>
                  <a:pt x="111" y="711200"/>
                </a:cubicBezTo>
              </a:path>
            </a:pathLst>
          </a:custGeom>
          <a:solidFill>
            <a:schemeClr val="bg2"/>
          </a:solidFill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7" name="자유형 6"/>
          <p:cNvSpPr/>
          <p:nvPr/>
        </p:nvSpPr>
        <p:spPr>
          <a:xfrm>
            <a:off x="6309118" y="2986711"/>
            <a:ext cx="1473850" cy="784131"/>
          </a:xfrm>
          <a:custGeom>
            <a:avLst/>
            <a:gdLst>
              <a:gd name="connsiteX0" fmla="*/ 772271 w 1336769"/>
              <a:gd name="connsiteY0" fmla="*/ 0 h 711200"/>
              <a:gd name="connsiteX1" fmla="*/ 1300591 w 1336769"/>
              <a:gd name="connsiteY1" fmla="*/ 50800 h 711200"/>
              <a:gd name="connsiteX2" fmla="*/ 1168511 w 1336769"/>
              <a:gd name="connsiteY2" fmla="*/ 284480 h 711200"/>
              <a:gd name="connsiteX3" fmla="*/ 193151 w 1336769"/>
              <a:gd name="connsiteY3" fmla="*/ 558800 h 711200"/>
              <a:gd name="connsiteX4" fmla="*/ 111 w 1336769"/>
              <a:gd name="connsiteY4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769" h="711200">
                <a:moveTo>
                  <a:pt x="772271" y="0"/>
                </a:moveTo>
                <a:cubicBezTo>
                  <a:pt x="1003411" y="1693"/>
                  <a:pt x="1234551" y="3387"/>
                  <a:pt x="1300591" y="50800"/>
                </a:cubicBezTo>
                <a:cubicBezTo>
                  <a:pt x="1366631" y="98213"/>
                  <a:pt x="1353084" y="199813"/>
                  <a:pt x="1168511" y="284480"/>
                </a:cubicBezTo>
                <a:cubicBezTo>
                  <a:pt x="983938" y="369147"/>
                  <a:pt x="387884" y="487680"/>
                  <a:pt x="193151" y="558800"/>
                </a:cubicBezTo>
                <a:cubicBezTo>
                  <a:pt x="-1582" y="629920"/>
                  <a:pt x="-736" y="670560"/>
                  <a:pt x="111" y="711200"/>
                </a:cubicBezTo>
              </a:path>
            </a:pathLst>
          </a:custGeom>
          <a:solidFill>
            <a:schemeClr val="bg2"/>
          </a:solidFill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9" name="직사각형 8"/>
          <p:cNvSpPr/>
          <p:nvPr/>
        </p:nvSpPr>
        <p:spPr>
          <a:xfrm>
            <a:off x="3382203" y="4222722"/>
            <a:ext cx="1683474" cy="29591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ko-KR" sz="1323" dirty="0"/>
              <a:t>(a) </a:t>
            </a:r>
            <a:r>
              <a:rPr lang="ko-KR" altLang="en-US" sz="1323" dirty="0" err="1"/>
              <a:t>반복문</a:t>
            </a:r>
            <a:r>
              <a:rPr lang="ko-KR" altLang="en-US" sz="1323" dirty="0"/>
              <a:t> 벗어나기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0645" y="4229507"/>
            <a:ext cx="3543016" cy="29591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sz="1323" dirty="0"/>
              <a:t>(b) </a:t>
            </a:r>
            <a:r>
              <a:rPr lang="ko-KR" altLang="en-US" sz="1323" dirty="0"/>
              <a:t>중첩 반복에서 현재 </a:t>
            </a:r>
            <a:r>
              <a:rPr lang="ko-KR" altLang="en-US" sz="1323" dirty="0" err="1"/>
              <a:t>반복문만</a:t>
            </a:r>
            <a:r>
              <a:rPr lang="ko-KR" altLang="en-US" sz="1323" dirty="0"/>
              <a:t> 벗어남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95125" y="2430966"/>
            <a:ext cx="1826020" cy="1190882"/>
          </a:xfrm>
          <a:prstGeom prst="roundRect">
            <a:avLst/>
          </a:pr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9" name="자유형 18"/>
          <p:cNvSpPr/>
          <p:nvPr/>
        </p:nvSpPr>
        <p:spPr>
          <a:xfrm flipH="1">
            <a:off x="5753372" y="2316555"/>
            <a:ext cx="441754" cy="1620197"/>
          </a:xfrm>
          <a:custGeom>
            <a:avLst/>
            <a:gdLst>
              <a:gd name="connsiteX0" fmla="*/ 0 w 2062917"/>
              <a:gd name="connsiteY0" fmla="*/ 1568306 h 1568423"/>
              <a:gd name="connsiteX1" fmla="*/ 1767840 w 2062917"/>
              <a:gd name="connsiteY1" fmla="*/ 1395586 h 1568423"/>
              <a:gd name="connsiteX2" fmla="*/ 2042160 w 2062917"/>
              <a:gd name="connsiteY2" fmla="*/ 521826 h 1568423"/>
              <a:gd name="connsiteX3" fmla="*/ 1554480 w 2062917"/>
              <a:gd name="connsiteY3" fmla="*/ 64626 h 1568423"/>
              <a:gd name="connsiteX4" fmla="*/ 579120 w 2062917"/>
              <a:gd name="connsiteY4" fmla="*/ 13826 h 156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17" h="1568423">
                <a:moveTo>
                  <a:pt x="0" y="1568306"/>
                </a:moveTo>
                <a:cubicBezTo>
                  <a:pt x="713740" y="1569152"/>
                  <a:pt x="1427480" y="1569999"/>
                  <a:pt x="1767840" y="1395586"/>
                </a:cubicBezTo>
                <a:cubicBezTo>
                  <a:pt x="2108200" y="1221173"/>
                  <a:pt x="2077720" y="743653"/>
                  <a:pt x="2042160" y="521826"/>
                </a:cubicBezTo>
                <a:cubicBezTo>
                  <a:pt x="2006600" y="299999"/>
                  <a:pt x="1798320" y="149293"/>
                  <a:pt x="1554480" y="64626"/>
                </a:cubicBezTo>
                <a:cubicBezTo>
                  <a:pt x="1310640" y="-20041"/>
                  <a:pt x="944880" y="-3108"/>
                  <a:pt x="579120" y="13826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179928" y="2932861"/>
            <a:ext cx="1568656" cy="289938"/>
          </a:xfrm>
          <a:prstGeom prst="wedgeRoundRectCallout">
            <a:avLst>
              <a:gd name="adj1" fmla="val -60982"/>
              <a:gd name="adj2" fmla="val 14015"/>
              <a:gd name="adj3" fmla="val 16667"/>
            </a:avLst>
          </a:prstGeom>
          <a:solidFill>
            <a:schemeClr val="bg2"/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103" dirty="0"/>
              <a:t>현재 </a:t>
            </a:r>
            <a:r>
              <a:rPr lang="ko-KR" altLang="en-US" sz="1103" dirty="0" err="1"/>
              <a:t>반복문만</a:t>
            </a:r>
            <a:r>
              <a:rPr lang="ko-KR" altLang="en-US" sz="1103" dirty="0"/>
              <a:t> 벗어남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148828" y="5732337"/>
            <a:ext cx="7621647" cy="1311767"/>
            <a:chOff x="1043608" y="2780928"/>
            <a:chExt cx="6912768" cy="1189762"/>
          </a:xfrm>
          <a:solidFill>
            <a:schemeClr val="bg2"/>
          </a:solidFill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1384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dirty="0"/>
                <a:t>for(</a:t>
              </a:r>
              <a:r>
                <a:rPr lang="ko-KR" altLang="en-US" sz="1544" dirty="0" err="1"/>
                <a:t>초기문</a:t>
              </a:r>
              <a:r>
                <a:rPr lang="en-US" altLang="ko-KR" sz="1544" dirty="0"/>
                <a:t>; </a:t>
              </a:r>
              <a:r>
                <a:rPr lang="ko-KR" altLang="en-US" sz="1544" dirty="0" err="1"/>
                <a:t>조건식</a:t>
              </a:r>
              <a:r>
                <a:rPr lang="en-US" altLang="ko-KR" sz="1544" dirty="0"/>
                <a:t>; </a:t>
              </a:r>
              <a:r>
                <a:rPr lang="ko-KR" altLang="en-US" sz="1544" b="1" dirty="0"/>
                <a:t>반복 후 작업</a:t>
              </a:r>
              <a:r>
                <a:rPr lang="en-US" altLang="ko-KR" sz="1544" dirty="0"/>
                <a:t>) {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	continue;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1384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dirty="0"/>
                <a:t>while(</a:t>
              </a:r>
              <a:r>
                <a:rPr lang="ko-KR" altLang="en-US" sz="1544" b="1" dirty="0" err="1"/>
                <a:t>조건식</a:t>
              </a:r>
              <a:r>
                <a:rPr lang="en-US" altLang="ko-KR" sz="1544" dirty="0"/>
                <a:t>) {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	continue;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138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dirty="0"/>
                <a:t>do {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	continue;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} while(</a:t>
              </a:r>
              <a:r>
                <a:rPr lang="ko-KR" altLang="en-US" sz="1544" b="1" dirty="0" err="1"/>
                <a:t>조건식</a:t>
              </a:r>
              <a:r>
                <a:rPr lang="en-US" altLang="ko-KR" sz="1544" dirty="0"/>
                <a:t>);</a:t>
              </a:r>
              <a:endParaRPr lang="ko-KR" altLang="en-US" sz="1544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177CAC-9160-4B4D-99F8-9416E857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77" y="1637042"/>
            <a:ext cx="3178869" cy="22543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6-20 break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56979" y="1404367"/>
            <a:ext cx="5739868" cy="55194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&lt;title&gt;break </a:t>
            </a:r>
            <a:r>
              <a:rPr lang="ko-KR" altLang="en-US" sz="1600" dirty="0"/>
              <a:t>문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&lt;h3&gt;1</a:t>
            </a:r>
            <a:r>
              <a:rPr lang="ko-KR" altLang="en-US" sz="1600" dirty="0"/>
              <a:t>에서 얼마까지 더해야 </a:t>
            </a:r>
            <a:r>
              <a:rPr lang="en-US" altLang="ko-KR" sz="1600" dirty="0"/>
              <a:t>3000</a:t>
            </a:r>
            <a:r>
              <a:rPr lang="ko-KR" altLang="en-US" sz="1600" dirty="0"/>
              <a:t>을 넘는가</a:t>
            </a:r>
            <a:r>
              <a:rPr lang="en-US" altLang="ko-KR" sz="1600" dirty="0"/>
              <a:t>?&lt;/h3&gt;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=0, sum=0;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b="1" dirty="0"/>
              <a:t>	while(true) { </a:t>
            </a:r>
            <a:r>
              <a:rPr lang="en-US" altLang="ko-KR" sz="1600" dirty="0"/>
              <a:t>// </a:t>
            </a:r>
            <a:r>
              <a:rPr lang="ko-KR" altLang="en-US" sz="1600" dirty="0"/>
              <a:t>무한 반복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sum +=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if(sum &gt; 3000)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	</a:t>
            </a:r>
            <a:r>
              <a:rPr lang="en-US" altLang="ko-KR" sz="1600" b="1" dirty="0"/>
              <a:t>break; </a:t>
            </a:r>
            <a:r>
              <a:rPr lang="en-US" altLang="ko-KR" sz="1600" dirty="0"/>
              <a:t>// </a:t>
            </a:r>
            <a:r>
              <a:rPr lang="ko-KR" altLang="en-US" sz="1600" dirty="0"/>
              <a:t>합이 </a:t>
            </a:r>
            <a:r>
              <a:rPr lang="en-US" altLang="ko-KR" sz="1600" dirty="0"/>
              <a:t>3000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벗어남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b="1" dirty="0"/>
              <a:t>	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+ "</a:t>
            </a:r>
            <a:r>
              <a:rPr lang="ko-KR" altLang="en-US" sz="1600" dirty="0"/>
              <a:t>까지 더하면 </a:t>
            </a:r>
            <a:r>
              <a:rPr lang="en-US" altLang="ko-KR" sz="1600" dirty="0"/>
              <a:t>3000</a:t>
            </a:r>
            <a:r>
              <a:rPr lang="ko-KR" altLang="en-US" sz="1600" dirty="0"/>
              <a:t>을 넘음 </a:t>
            </a:r>
            <a:r>
              <a:rPr lang="en-US" altLang="ko-KR" sz="1600" dirty="0"/>
              <a:t>: "</a:t>
            </a:r>
            <a:r>
              <a:rPr lang="ko-KR" altLang="en-US" sz="1600" dirty="0"/>
              <a:t> </a:t>
            </a:r>
            <a:r>
              <a:rPr lang="en-US" altLang="ko-KR" sz="1600" dirty="0"/>
              <a:t>+ sum);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0D4FF7-3979-4D6B-9411-8C281D8B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35" y="1836415"/>
            <a:ext cx="3482338" cy="2469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6-21 continue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2962" y="1366160"/>
            <a:ext cx="5561219" cy="54808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&lt;title&gt;continue </a:t>
            </a:r>
            <a:r>
              <a:rPr lang="ko-KR" altLang="en-US" sz="1600" dirty="0"/>
              <a:t>문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&lt;h3&gt;3</a:t>
            </a:r>
            <a:r>
              <a:rPr lang="ko-KR" altLang="en-US" sz="1600" dirty="0"/>
              <a:t>으로 나눈 나머지가 </a:t>
            </a:r>
            <a:r>
              <a:rPr lang="en-US" altLang="ko-KR" sz="1600" dirty="0"/>
              <a:t>1</a:t>
            </a:r>
            <a:r>
              <a:rPr lang="ko-KR" altLang="en-US" sz="1600" dirty="0"/>
              <a:t>인 수만 더하기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sum=0;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for(let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=1;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&lt;=10;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++) { //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에서 </a:t>
            </a:r>
            <a:r>
              <a:rPr lang="en-US" altLang="ko-KR" sz="1600" dirty="0"/>
              <a:t>10</a:t>
            </a:r>
            <a:r>
              <a:rPr lang="ko-KR" altLang="en-US" sz="1600" dirty="0"/>
              <a:t>까지 반복</a:t>
            </a:r>
            <a:endParaRPr lang="en-US" altLang="ko-KR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if(i%3 != 1) // 3</a:t>
            </a:r>
            <a:r>
              <a:rPr lang="ko-KR" altLang="en-US" sz="1600" dirty="0"/>
              <a:t>으로 나눈 나머지가 </a:t>
            </a:r>
            <a:r>
              <a:rPr lang="en-US" altLang="ko-KR" sz="1600" dirty="0"/>
              <a:t>1</a:t>
            </a:r>
            <a:r>
              <a:rPr lang="ko-KR" altLang="en-US" sz="1600" dirty="0"/>
              <a:t>이 아닌 경우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	continue; // </a:t>
            </a:r>
            <a:r>
              <a:rPr lang="ko-KR" altLang="en-US" sz="1600" dirty="0"/>
              <a:t>다음 반복으로 점프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 </a:t>
            </a:r>
            <a:r>
              <a:rPr lang="ko-KR" altLang="en-US" sz="1600" dirty="0"/>
              <a:t>코드로</a:t>
            </a:r>
            <a:r>
              <a:rPr lang="en-US" altLang="ko-KR" sz="1600" dirty="0"/>
              <a:t>)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+ " ");</a:t>
            </a: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sum +=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</a:t>
            </a:r>
            <a:r>
              <a:rPr lang="ko-KR" altLang="en-US" sz="1600" dirty="0"/>
              <a:t>합은 </a:t>
            </a:r>
            <a:r>
              <a:rPr lang="en-US" altLang="ko-KR" sz="1600" dirty="0"/>
              <a:t>"</a:t>
            </a:r>
            <a:r>
              <a:rPr lang="ko-KR" altLang="en-US" sz="1600" dirty="0"/>
              <a:t> </a:t>
            </a:r>
            <a:r>
              <a:rPr lang="en-US" altLang="ko-KR" sz="1600" dirty="0"/>
              <a:t>+ sum);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2480011" y="1188343"/>
            <a:ext cx="9145016" cy="5557451"/>
          </a:xfrm>
        </p:spPr>
        <p:txBody>
          <a:bodyPr/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함수란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목적을 가지고 작성된 코드 블록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데이터 전달받아 처리한 후 결과를 돌려주는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블록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 개념</a:t>
            </a: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80634" y="23015"/>
            <a:ext cx="203668" cy="45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17" tIns="50408" rIns="100817" bIns="5040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315"/>
          </a:p>
        </p:txBody>
      </p:sp>
      <p:grpSp>
        <p:nvGrpSpPr>
          <p:cNvPr id="8" name="그룹 7"/>
          <p:cNvGrpSpPr/>
          <p:nvPr/>
        </p:nvGrpSpPr>
        <p:grpSpPr>
          <a:xfrm>
            <a:off x="3545789" y="3584996"/>
            <a:ext cx="4842921" cy="3413863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3" dirty="0" err="1">
                  <a:solidFill>
                    <a:schemeClr val="tx1"/>
                  </a:solidFill>
                </a:rPr>
                <a:t>애더야</a:t>
              </a:r>
              <a:r>
                <a:rPr lang="ko-KR" altLang="en-US" sz="1103" dirty="0">
                  <a:solidFill>
                    <a:schemeClr val="tx1"/>
                  </a:solidFill>
                </a:rPr>
                <a:t> </a:t>
              </a:r>
              <a:endParaRPr lang="en-US" altLang="ko-KR" sz="1103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3" dirty="0">
                  <a:solidFill>
                    <a:schemeClr val="tx1"/>
                  </a:solidFill>
                </a:rPr>
                <a:t>더하기 부탁해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구성과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2420524" y="1426530"/>
            <a:ext cx="9125487" cy="5557451"/>
          </a:xfrm>
        </p:spPr>
        <p:txBody>
          <a:bodyPr>
            <a:normAutofit/>
          </a:bodyPr>
          <a:lstStyle/>
          <a:p>
            <a:r>
              <a:rPr lang="ko-KR" altLang="en-US" sz="2205" dirty="0"/>
              <a:t>함수의 구성</a:t>
            </a:r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r>
              <a:rPr lang="ko-KR" altLang="en-US" sz="2205" dirty="0"/>
              <a:t>함수 호출</a:t>
            </a:r>
            <a:endParaRPr lang="en-US" altLang="ko-KR" sz="2205" dirty="0"/>
          </a:p>
          <a:p>
            <a:pPr lvl="1"/>
            <a:r>
              <a:rPr lang="ko-KR" altLang="en-US" sz="1985" dirty="0"/>
              <a:t>함수의 코드 실행 요청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241079" y="1511037"/>
            <a:ext cx="3707891" cy="2695401"/>
            <a:chOff x="5043276" y="1370498"/>
            <a:chExt cx="3363025" cy="244470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98450" fontAlgn="base" latinLnBrk="0"/>
              <a:r>
                <a:rPr lang="en-US" altLang="ko-KR" sz="2315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sz="2315" dirty="0"/>
                <a:t> </a:t>
              </a:r>
              <a:r>
                <a:rPr lang="en-US" altLang="ko-KR" sz="2315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sz="2315" dirty="0"/>
                <a:t>( </a:t>
              </a:r>
              <a:r>
                <a:rPr lang="en-US" altLang="ko-KR" sz="2315" b="1" dirty="0">
                  <a:solidFill>
                    <a:srgbClr val="FF5B5B"/>
                  </a:solidFill>
                </a:rPr>
                <a:t>a</a:t>
              </a:r>
              <a:r>
                <a:rPr lang="en-US" altLang="ko-KR" sz="2315" dirty="0"/>
                <a:t>,  </a:t>
              </a:r>
              <a:r>
                <a:rPr lang="en-US" altLang="ko-KR" sz="2315" b="1" dirty="0">
                  <a:solidFill>
                    <a:srgbClr val="FF5B5B"/>
                  </a:solidFill>
                </a:rPr>
                <a:t>b</a:t>
              </a:r>
              <a:r>
                <a:rPr lang="en-US" altLang="ko-KR" sz="2315" dirty="0">
                  <a:solidFill>
                    <a:srgbClr val="FF0000"/>
                  </a:solidFill>
                </a:rPr>
                <a:t> </a:t>
              </a:r>
              <a:r>
                <a:rPr lang="en-US" altLang="ko-KR" sz="2315" dirty="0"/>
                <a:t>) {</a:t>
              </a:r>
            </a:p>
            <a:p>
              <a:pPr defTabSz="198450" fontAlgn="base" latinLnBrk="0"/>
              <a:r>
                <a:rPr lang="en-US" altLang="ko-KR" sz="2315" dirty="0"/>
                <a:t>	let sum;</a:t>
              </a:r>
            </a:p>
            <a:p>
              <a:pPr defTabSz="198450" fontAlgn="base" latinLnBrk="0"/>
              <a:r>
                <a:rPr lang="en-US" altLang="ko-KR" sz="2315" dirty="0"/>
                <a:t>	sum = </a:t>
              </a:r>
              <a:r>
                <a:rPr lang="en-US" altLang="ko-KR" sz="2315" dirty="0">
                  <a:solidFill>
                    <a:srgbClr val="FF5B5B"/>
                  </a:solidFill>
                </a:rPr>
                <a:t>a</a:t>
              </a:r>
              <a:r>
                <a:rPr lang="en-US" altLang="ko-KR" sz="2315" dirty="0"/>
                <a:t> + </a:t>
              </a:r>
              <a:r>
                <a:rPr lang="en-US" altLang="ko-KR" sz="2315" dirty="0">
                  <a:solidFill>
                    <a:srgbClr val="FF5B5B"/>
                  </a:solidFill>
                </a:rPr>
                <a:t>b</a:t>
              </a:r>
              <a:r>
                <a:rPr lang="en-US" altLang="ko-KR" sz="2315" dirty="0"/>
                <a:t>;</a:t>
              </a:r>
            </a:p>
            <a:p>
              <a:pPr defTabSz="198450" fontAlgn="base" latinLnBrk="0"/>
              <a:r>
                <a:rPr lang="en-US" altLang="ko-KR" sz="2315" dirty="0"/>
                <a:t>	</a:t>
              </a:r>
              <a:r>
                <a:rPr lang="en-US" altLang="ko-KR" sz="2315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sz="2315" dirty="0"/>
                <a:t> </a:t>
              </a:r>
              <a:r>
                <a:rPr lang="en-US" altLang="ko-KR" sz="2315" dirty="0">
                  <a:solidFill>
                    <a:srgbClr val="7030A0"/>
                  </a:solidFill>
                </a:rPr>
                <a:t>sum</a:t>
              </a:r>
              <a:r>
                <a:rPr lang="en-US" altLang="ko-KR" sz="2315" dirty="0"/>
                <a:t>; </a:t>
              </a:r>
              <a:r>
                <a:rPr lang="en-US" altLang="ko-KR" sz="2315" dirty="0">
                  <a:solidFill>
                    <a:srgbClr val="00B050"/>
                  </a:solidFill>
                </a:rPr>
                <a:t>// </a:t>
              </a:r>
              <a:r>
                <a:rPr lang="ko-KR" altLang="en-US" sz="2315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98450" fontAlgn="base" latinLnBrk="0"/>
              <a:r>
                <a:rPr lang="en-US" altLang="ko-KR" sz="2315" dirty="0"/>
                <a:t>}</a:t>
              </a:r>
              <a:endParaRPr lang="ko-KR" altLang="en-US" sz="2315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24339" cy="237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3" dirty="0"/>
                <a:t>함수 선언</a:t>
              </a:r>
              <a:endParaRPr lang="en-US" altLang="ko-KR" sz="1103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3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3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3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3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596394" cy="237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3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24339" cy="237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3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821628" y="2121401"/>
            <a:ext cx="4193489" cy="1265502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98450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764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98450" fontAlgn="base" latinLnBrk="0"/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98450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764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98450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839633" y="4993695"/>
            <a:ext cx="6761090" cy="2202193"/>
            <a:chOff x="1958194" y="4529239"/>
            <a:chExt cx="6132250" cy="1997370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1964523" cy="2992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544" dirty="0"/>
                <a:t>let n = adder(10, 20); </a:t>
              </a:r>
              <a:endParaRPr lang="ko-KR" altLang="en-US" sz="1544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1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 fontAlgn="base" latinLnBrk="0"/>
              <a:r>
                <a:rPr lang="en-US" altLang="ko-KR" sz="1544" dirty="0"/>
                <a:t>function adder(a,  b) {</a:t>
              </a:r>
            </a:p>
            <a:p>
              <a:pPr defTabSz="198450" fontAlgn="base" latinLnBrk="0"/>
              <a:r>
                <a:rPr lang="en-US" altLang="ko-KR" sz="1544" dirty="0"/>
                <a:t>	let sum;</a:t>
              </a:r>
            </a:p>
            <a:p>
              <a:pPr defTabSz="198450" fontAlgn="base" latinLnBrk="0"/>
              <a:r>
                <a:rPr lang="en-US" altLang="ko-KR" sz="1544" dirty="0"/>
                <a:t>	sum = a + b;</a:t>
              </a:r>
            </a:p>
            <a:p>
              <a:pPr defTabSz="198450" fontAlgn="base" latinLnBrk="0"/>
              <a:r>
                <a:rPr lang="en-US" altLang="ko-KR" sz="1544" dirty="0"/>
                <a:t>	return sum; </a:t>
              </a:r>
              <a:endParaRPr lang="ko-KR" altLang="en-US" sz="1544" dirty="0"/>
            </a:p>
            <a:p>
              <a:pPr defTabSz="198450" fontAlgn="base" latinLnBrk="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36144" cy="26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3" dirty="0">
                  <a:solidFill>
                    <a:srgbClr val="C00000"/>
                  </a:solidFill>
                </a:rPr>
                <a:t>30</a:t>
              </a:r>
              <a:endParaRPr lang="ko-KR" altLang="en-US" sz="1323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3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3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407386" cy="4068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315" dirty="0">
                  <a:sym typeface="Wingdings 2" panose="05020102010507070707" pitchFamily="18" charset="2"/>
                </a:rPr>
                <a:t></a:t>
              </a:r>
              <a:endParaRPr lang="ko-KR" altLang="en-US" sz="2315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407386" cy="4068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315">
                  <a:sym typeface="Wingdings 2" panose="05020102010507070707" pitchFamily="18" charset="2"/>
                </a:rPr>
                <a:t></a:t>
              </a:r>
              <a:endParaRPr lang="ko-KR" altLang="en-US" sz="2315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407386" cy="4068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315" dirty="0">
                  <a:sym typeface="Wingdings 2" panose="05020102010507070707" pitchFamily="18" charset="2"/>
                </a:rPr>
                <a:t></a:t>
              </a:r>
              <a:endParaRPr lang="ko-KR" altLang="en-US" sz="2315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68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23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68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23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323" dirty="0" err="1">
                  <a:solidFill>
                    <a:srgbClr val="0070C0"/>
                  </a:solidFill>
                </a:rPr>
                <a:t>호출문</a:t>
              </a:r>
              <a:endParaRPr lang="ko-KR" altLang="en-US" sz="1323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56979" y="1044327"/>
            <a:ext cx="5239882" cy="576132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</a:t>
            </a:r>
            <a:r>
              <a:rPr lang="en-US" altLang="ko-KR" sz="1600"/>
              <a:t>charset="utf-8"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</a:t>
            </a:r>
            <a:r>
              <a:rPr lang="en-US" altLang="ko-KR" sz="1600"/>
              <a:t>&gt;</a:t>
            </a:r>
            <a:r>
              <a:rPr lang="ko-KR" altLang="en-US" sz="1600"/>
              <a:t>함수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function adder(a, b) </a:t>
            </a:r>
            <a:r>
              <a:rPr lang="en-US" altLang="ko-KR" sz="1600"/>
              <a:t>{ </a:t>
            </a:r>
            <a:r>
              <a:rPr lang="en-US" altLang="ko-KR" sz="1600" dirty="0"/>
              <a:t>// </a:t>
            </a:r>
            <a:r>
              <a:rPr lang="ko-KR" altLang="en-US" sz="1600"/>
              <a:t>함수 작성</a:t>
            </a:r>
            <a:endParaRPr lang="en-US" altLang="ko-KR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sum;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sum = a + b;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return sum;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/>
              <a:t>함수 </a:t>
            </a:r>
            <a:r>
              <a:rPr lang="en-US" altLang="ko-KR" sz="1600" dirty="0"/>
              <a:t>adder()&lt;/h3&gt;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&lt;hr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n = adder(24567, </a:t>
            </a:r>
            <a:r>
              <a:rPr lang="en-US" altLang="ko-KR" sz="1600"/>
              <a:t>98374);</a:t>
            </a:r>
            <a:r>
              <a:rPr lang="en-US" altLang="ko-KR" sz="1600" dirty="0"/>
              <a:t> // </a:t>
            </a:r>
            <a:r>
              <a:rPr lang="ko-KR" altLang="en-US" sz="1600"/>
              <a:t>함수 호출</a:t>
            </a:r>
            <a:endParaRPr lang="en-US" altLang="ko-KR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("24567 + 98374</a:t>
            </a:r>
            <a:r>
              <a:rPr lang="ko-KR" altLang="en-US" sz="1600"/>
              <a:t>는 </a:t>
            </a:r>
            <a:r>
              <a:rPr lang="en-US" altLang="ko-KR" sz="1600"/>
              <a:t>"</a:t>
            </a:r>
            <a:r>
              <a:rPr lang="ko-KR" altLang="en-US" sz="1600"/>
              <a:t> </a:t>
            </a:r>
            <a:r>
              <a:rPr lang="en-US" altLang="ko-KR" sz="1600" dirty="0"/>
              <a:t>+ n </a:t>
            </a:r>
            <a:r>
              <a:rPr lang="en-US" altLang="ko-KR" sz="1600"/>
              <a:t>+ "&lt;br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725BB-C6C6-4E3C-959C-83B45274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23" y="2412479"/>
            <a:ext cx="3663337" cy="25736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8568952" cy="59750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6–22 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10081120" cy="597509"/>
          </a:xfrm>
        </p:spPr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sz="2400"/>
              <a:t>예제 </a:t>
            </a:r>
            <a:r>
              <a:rPr lang="en-US" altLang="ko-KR" sz="2400"/>
              <a:t>6-1 </a:t>
            </a:r>
            <a:r>
              <a:rPr lang="en-US" altLang="ko-KR" sz="2400" dirty="0"/>
              <a:t>HTML </a:t>
            </a:r>
            <a:r>
              <a:rPr lang="ko-KR" altLang="en-US" sz="2400" dirty="0"/>
              <a:t>태그의 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5515" y="1875220"/>
            <a:ext cx="5398666" cy="3181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</a:t>
            </a:r>
          </a:p>
          <a:p>
            <a:pPr defTabSz="198450"/>
            <a:r>
              <a:rPr lang="en-US" altLang="ko-KR" sz="1544" dirty="0"/>
              <a:t>&lt;title&gt;</a:t>
            </a:r>
            <a:r>
              <a:rPr lang="ko-KR" altLang="en-US" sz="1544" dirty="0"/>
              <a:t>이벤트 </a:t>
            </a:r>
            <a:r>
              <a:rPr lang="ko-KR" altLang="en-US" sz="1544" dirty="0" err="1"/>
              <a:t>리스너</a:t>
            </a:r>
            <a:r>
              <a:rPr lang="ko-KR" altLang="en-US" sz="1544" dirty="0"/>
              <a:t> 속성에 자바스크립트 코드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마우스 올려 보세요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img</a:t>
            </a:r>
            <a:r>
              <a:rPr lang="en-US" altLang="ko-KR" sz="1544" dirty="0"/>
              <a:t> </a:t>
            </a:r>
            <a:r>
              <a:rPr lang="en-US" altLang="ko-KR" sz="1544" dirty="0" err="1"/>
              <a:t>src</a:t>
            </a:r>
            <a:r>
              <a:rPr lang="en-US" altLang="ko-KR" sz="1544" dirty="0"/>
              <a:t>="media/apple.png" alt="</a:t>
            </a:r>
            <a:r>
              <a:rPr lang="ko-KR" altLang="en-US" sz="1544" dirty="0"/>
              <a:t>이미지</a:t>
            </a:r>
            <a:r>
              <a:rPr lang="en-US" altLang="ko-KR" sz="1544" dirty="0"/>
              <a:t>" 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onmouseover</a:t>
            </a:r>
            <a:r>
              <a:rPr lang="en-US" altLang="ko-KR" sz="1544" b="1" dirty="0"/>
              <a:t>="</a:t>
            </a:r>
            <a:r>
              <a:rPr lang="en-US" altLang="ko-KR" sz="1544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544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544" b="1" dirty="0"/>
              <a:t>"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onmouseout</a:t>
            </a:r>
            <a:r>
              <a:rPr lang="en-US" altLang="ko-KR" sz="1544" b="1" dirty="0"/>
              <a:t>="</a:t>
            </a:r>
            <a:r>
              <a:rPr lang="en-US" altLang="ko-KR" sz="1544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544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544" b="1" dirty="0"/>
              <a:t>"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652700" y="5275217"/>
            <a:ext cx="1080745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103" dirty="0" err="1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 속성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940226" y="5254617"/>
            <a:ext cx="1031051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 코드</a:t>
            </a:r>
          </a:p>
        </p:txBody>
      </p:sp>
      <p:sp>
        <p:nvSpPr>
          <p:cNvPr id="7" name="자유형 6"/>
          <p:cNvSpPr/>
          <p:nvPr/>
        </p:nvSpPr>
        <p:spPr>
          <a:xfrm flipH="1">
            <a:off x="3193073" y="4513802"/>
            <a:ext cx="375451" cy="761415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5" name="자유형 14"/>
          <p:cNvSpPr/>
          <p:nvPr/>
        </p:nvSpPr>
        <p:spPr>
          <a:xfrm>
            <a:off x="6048868" y="4604818"/>
            <a:ext cx="317568" cy="6703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2" name="자유형 11"/>
          <p:cNvSpPr/>
          <p:nvPr/>
        </p:nvSpPr>
        <p:spPr>
          <a:xfrm>
            <a:off x="4610385" y="4513801"/>
            <a:ext cx="168207" cy="8031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825249" y="5283344"/>
            <a:ext cx="2117887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가리키는 자바스크립트 키워드</a:t>
            </a:r>
          </a:p>
        </p:txBody>
      </p:sp>
      <p:sp>
        <p:nvSpPr>
          <p:cNvPr id="16" name="타원 15"/>
          <p:cNvSpPr/>
          <p:nvPr/>
        </p:nvSpPr>
        <p:spPr>
          <a:xfrm>
            <a:off x="4222848" y="4255494"/>
            <a:ext cx="2858118" cy="34932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62" y="2034004"/>
            <a:ext cx="2205407" cy="25826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00" y="3383670"/>
            <a:ext cx="2205407" cy="25826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05141" y="6050263"/>
            <a:ext cx="2473401" cy="477719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3" dirty="0"/>
              <a:t>이미지에 마우스를 올리면 바나나로</a:t>
            </a:r>
            <a:endParaRPr lang="en-US" altLang="ko-KR" sz="1103" dirty="0"/>
          </a:p>
          <a:p>
            <a:r>
              <a:rPr lang="ko-KR" altLang="en-US" sz="1103" dirty="0"/>
              <a:t>내리면 다시 사과로 바뀐다</a:t>
            </a:r>
            <a:r>
              <a:rPr lang="en-US" altLang="ko-KR" sz="1103" dirty="0"/>
              <a:t>.</a:t>
            </a:r>
            <a:endParaRPr lang="ko-KR" altLang="en-US" sz="1103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77822" y="1116335"/>
            <a:ext cx="10204293" cy="5112568"/>
          </a:xfrm>
        </p:spPr>
        <p:txBody>
          <a:bodyPr>
            <a:normAutofit/>
          </a:bodyPr>
          <a:lstStyle/>
          <a:p>
            <a:pPr lvl="0"/>
            <a:r>
              <a:rPr lang="ko-KR" altLang="en-US" sz="2205" dirty="0"/>
              <a:t>대표적인 자바스크립트 함수</a:t>
            </a:r>
            <a:endParaRPr lang="en-US" altLang="ko-KR" sz="2205" dirty="0"/>
          </a:p>
          <a:p>
            <a:pPr lvl="1"/>
            <a:r>
              <a:rPr lang="en-US" altLang="ko-KR" sz="1985" dirty="0"/>
              <a:t>eval() </a:t>
            </a:r>
            <a:r>
              <a:rPr lang="ko-KR" altLang="en-US" sz="1985" dirty="0"/>
              <a:t>함수 </a:t>
            </a:r>
            <a:r>
              <a:rPr lang="en-US" altLang="ko-KR" sz="1985" dirty="0"/>
              <a:t>: </a:t>
            </a:r>
            <a:r>
              <a:rPr lang="en-US" altLang="ko-KR" sz="1764" dirty="0"/>
              <a:t>let res = eval("2*3+4*6"); // res</a:t>
            </a:r>
            <a:r>
              <a:rPr lang="ko-KR" altLang="en-US" sz="1764" dirty="0"/>
              <a:t>는 </a:t>
            </a:r>
            <a:r>
              <a:rPr lang="en-US" altLang="ko-KR" sz="1764" dirty="0"/>
              <a:t>30 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sz="1985" dirty="0" err="1"/>
              <a:t>parseInt</a:t>
            </a:r>
            <a:r>
              <a:rPr lang="en-US" altLang="ko-KR" sz="1985" dirty="0"/>
              <a:t>() </a:t>
            </a:r>
            <a:r>
              <a:rPr lang="ko-KR" altLang="en-US" sz="1985" dirty="0"/>
              <a:t>함수 </a:t>
            </a:r>
            <a:r>
              <a:rPr lang="en-US" altLang="ko-KR" sz="1985" dirty="0"/>
              <a:t>: </a:t>
            </a:r>
            <a:r>
              <a:rPr lang="en-US" altLang="ko-KR" sz="1764" dirty="0"/>
              <a:t> let l = </a:t>
            </a:r>
            <a:r>
              <a:rPr lang="en-US" altLang="ko-KR" sz="1764" dirty="0" err="1"/>
              <a:t>parseInt</a:t>
            </a:r>
            <a:r>
              <a:rPr lang="en-US" altLang="ko-KR" sz="1764" dirty="0"/>
              <a:t>("32"); // "32"</a:t>
            </a:r>
            <a:r>
              <a:rPr lang="ko-KR" altLang="en-US" sz="1764" dirty="0"/>
              <a:t>를 </a:t>
            </a:r>
            <a:r>
              <a:rPr lang="en-US" altLang="ko-KR" sz="1764" dirty="0"/>
              <a:t>10</a:t>
            </a:r>
            <a:r>
              <a:rPr lang="ko-KR" altLang="en-US" sz="1764" dirty="0"/>
              <a:t>진수로 변환</a:t>
            </a:r>
            <a:r>
              <a:rPr lang="en-US" altLang="ko-KR" sz="1764" dirty="0"/>
              <a:t>, </a:t>
            </a:r>
            <a:r>
              <a:rPr lang="ko-KR" altLang="en-US" sz="1764" dirty="0"/>
              <a:t>정수 </a:t>
            </a:r>
            <a:r>
              <a:rPr lang="en-US" altLang="ko-KR" sz="1764" dirty="0"/>
              <a:t>32 </a:t>
            </a:r>
            <a:r>
              <a:rPr lang="ko-KR" altLang="en-US" sz="1764" dirty="0"/>
              <a:t>리턴</a:t>
            </a:r>
          </a:p>
          <a:p>
            <a:pPr marL="756095" lvl="2" indent="0">
              <a:buNone/>
            </a:pPr>
            <a:r>
              <a:rPr lang="en-US" altLang="ko-KR" sz="1764" dirty="0"/>
              <a:t>                          let n = </a:t>
            </a:r>
            <a:r>
              <a:rPr lang="en-US" altLang="ko-KR" sz="1764" dirty="0" err="1"/>
              <a:t>parseInt</a:t>
            </a:r>
            <a:r>
              <a:rPr lang="en-US" altLang="ko-KR" sz="1764" dirty="0"/>
              <a:t>("0x32"); // "0x32"</a:t>
            </a:r>
            <a:r>
              <a:rPr lang="ko-KR" altLang="en-US" sz="1764" dirty="0"/>
              <a:t>를 </a:t>
            </a:r>
            <a:r>
              <a:rPr lang="en-US" altLang="ko-KR" sz="1764" dirty="0"/>
              <a:t>16</a:t>
            </a:r>
            <a:r>
              <a:rPr lang="ko-KR" altLang="en-US" sz="1764" dirty="0"/>
              <a:t>진수로 해석</a:t>
            </a:r>
            <a:r>
              <a:rPr lang="en-US" altLang="ko-KR" sz="1764" dirty="0"/>
              <a:t>, </a:t>
            </a:r>
            <a:r>
              <a:rPr lang="ko-KR" altLang="en-US" sz="1764" dirty="0"/>
              <a:t>정수 </a:t>
            </a:r>
            <a:r>
              <a:rPr lang="en-US" altLang="ko-KR" sz="1764" dirty="0"/>
              <a:t>50 </a:t>
            </a:r>
            <a:r>
              <a:rPr lang="ko-KR" altLang="en-US" sz="1764" dirty="0"/>
              <a:t>리턴</a:t>
            </a:r>
            <a:endParaRPr lang="en-US" altLang="ko-KR" sz="1764" dirty="0"/>
          </a:p>
          <a:p>
            <a:pPr marL="756095" lvl="2" indent="0">
              <a:buNone/>
            </a:pPr>
            <a:endParaRPr lang="en-US" altLang="ko-KR" sz="1600" dirty="0"/>
          </a:p>
          <a:p>
            <a:pPr lvl="1"/>
            <a:r>
              <a:rPr lang="en-US" altLang="ko-KR" sz="1985" dirty="0" err="1"/>
              <a:t>isNaN</a:t>
            </a:r>
            <a:r>
              <a:rPr lang="en-US" altLang="ko-KR" sz="1985" dirty="0"/>
              <a:t>() </a:t>
            </a:r>
            <a:r>
              <a:rPr lang="ko-KR" altLang="en-US" sz="1985" dirty="0"/>
              <a:t>함수 </a:t>
            </a:r>
            <a:r>
              <a:rPr lang="en-US" altLang="ko-KR" sz="1985" dirty="0"/>
              <a:t>: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(32) // false </a:t>
            </a:r>
            <a:r>
              <a:rPr lang="ko-KR" altLang="en-US" sz="1764" dirty="0"/>
              <a:t>리턴</a:t>
            </a:r>
            <a:r>
              <a:rPr lang="en-US" altLang="ko-KR" sz="1764" dirty="0"/>
              <a:t>. </a:t>
            </a:r>
            <a:r>
              <a:rPr lang="ko-KR" altLang="en-US" sz="1764" dirty="0"/>
              <a:t>숫자이므로</a:t>
            </a:r>
            <a:endParaRPr lang="en-US" altLang="ko-KR" sz="1764" dirty="0"/>
          </a:p>
          <a:p>
            <a:pPr marL="756095" lvl="2" indent="0">
              <a:buNone/>
            </a:pPr>
            <a:r>
              <a:rPr lang="en-US" altLang="ko-KR" sz="1764" dirty="0"/>
              <a:t>                     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('32') // false </a:t>
            </a:r>
            <a:r>
              <a:rPr lang="ko-KR" altLang="en-US" sz="1764" dirty="0"/>
              <a:t>리턴</a:t>
            </a:r>
            <a:r>
              <a:rPr lang="en-US" altLang="ko-KR" sz="1764" dirty="0"/>
              <a:t>. </a:t>
            </a:r>
            <a:r>
              <a:rPr lang="ko-KR" altLang="en-US" sz="1764" dirty="0"/>
              <a:t>숫자 값의 문자열이므로</a:t>
            </a:r>
            <a:endParaRPr lang="en-US" altLang="ko-KR" sz="1764" dirty="0"/>
          </a:p>
          <a:p>
            <a:pPr marL="756095" lvl="2" indent="0">
              <a:buNone/>
            </a:pPr>
            <a:r>
              <a:rPr lang="en-US" altLang="ko-KR" sz="1764" dirty="0"/>
              <a:t>                     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("32") // false </a:t>
            </a:r>
            <a:r>
              <a:rPr lang="ko-KR" altLang="en-US" sz="1764" dirty="0"/>
              <a:t>리턴</a:t>
            </a:r>
            <a:r>
              <a:rPr lang="en-US" altLang="ko-KR" sz="1764" dirty="0"/>
              <a:t>.</a:t>
            </a:r>
            <a:r>
              <a:rPr lang="ko-KR" altLang="en-US" sz="1764" dirty="0"/>
              <a:t> 숫자 값의 문자열이므로</a:t>
            </a:r>
            <a:endParaRPr lang="en-US" altLang="ko-KR" sz="1764" dirty="0"/>
          </a:p>
          <a:p>
            <a:pPr marL="756095" lvl="2" indent="0">
              <a:buNone/>
            </a:pPr>
            <a:r>
              <a:rPr lang="en-US" altLang="ko-KR" sz="1764" dirty="0"/>
              <a:t> 	                 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("hello") // true </a:t>
            </a:r>
            <a:r>
              <a:rPr lang="ko-KR" altLang="en-US" sz="1764" dirty="0"/>
              <a:t>리턴</a:t>
            </a:r>
            <a:r>
              <a:rPr lang="en-US" altLang="ko-KR" sz="1764" dirty="0"/>
              <a:t>. </a:t>
            </a:r>
            <a:r>
              <a:rPr lang="ko-KR" altLang="en-US" sz="1764" dirty="0"/>
              <a:t>숫자가 아니므로</a:t>
            </a:r>
          </a:p>
          <a:p>
            <a:pPr lvl="1"/>
            <a:endParaRPr lang="ko-KR" altLang="en-US" sz="1985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19" y="4500711"/>
            <a:ext cx="8136904" cy="247593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6–23 </a:t>
            </a:r>
            <a:r>
              <a:rPr lang="en-US" altLang="ko-KR" dirty="0" err="1"/>
              <a:t>eval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parseInt</a:t>
            </a:r>
            <a:r>
              <a:rPr lang="en-US" altLang="ko-KR" dirty="0"/>
              <a:t>(), </a:t>
            </a:r>
            <a:r>
              <a:rPr lang="en-US" altLang="ko-KR" dirty="0" err="1"/>
              <a:t>isNaN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72822" y="935648"/>
            <a:ext cx="8568952" cy="647100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4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&lt;head&gt;&lt;meta </a:t>
            </a:r>
            <a:r>
              <a:rPr lang="en-US" altLang="ko-KR" sz="1400"/>
              <a:t>charset="utf-8"</a:t>
            </a:r>
            <a:r>
              <a:rPr lang="en-US" altLang="ko-KR" sz="14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&lt;title&gt;</a:t>
            </a:r>
            <a:r>
              <a:rPr lang="ko-KR" altLang="en-US" sz="1400"/>
              <a:t>자바스크립트 전역함수</a:t>
            </a:r>
            <a:r>
              <a:rPr lang="en-US" altLang="ko-KR" sz="14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function evalParseIntIsNaN</a:t>
            </a:r>
            <a:r>
              <a:rPr lang="en-US" altLang="ko-KR" sz="1400" dirty="0"/>
              <a:t>() {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let </a:t>
            </a:r>
            <a:r>
              <a:rPr lang="en-US" altLang="ko-KR" sz="1400" dirty="0"/>
              <a:t>res </a:t>
            </a:r>
            <a:r>
              <a:rPr lang="en-US" altLang="ko-KR" sz="1400"/>
              <a:t>= eval</a:t>
            </a:r>
            <a:r>
              <a:rPr lang="en-US" altLang="ko-KR" sz="1400" dirty="0"/>
              <a:t>("</a:t>
            </a:r>
            <a:r>
              <a:rPr lang="en-US" altLang="ko-KR" sz="1400"/>
              <a:t>2*3+4*6");</a:t>
            </a:r>
            <a:r>
              <a:rPr lang="en-US" altLang="ko-KR" sz="1400" dirty="0"/>
              <a:t> // res</a:t>
            </a:r>
            <a:r>
              <a:rPr lang="ko-KR" altLang="en-US" sz="1400"/>
              <a:t>는 </a:t>
            </a:r>
            <a:r>
              <a:rPr lang="en-US" altLang="ko-KR" sz="1400" dirty="0"/>
              <a:t>30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write("eval</a:t>
            </a:r>
            <a:r>
              <a:rPr lang="en-US" altLang="ko-KR" sz="1400" dirty="0"/>
              <a:t>(\"2*3+4*6\")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 dirty="0"/>
              <a:t>+ res </a:t>
            </a:r>
            <a:r>
              <a:rPr lang="en-US" altLang="ko-KR" sz="1400"/>
              <a:t>+ "&lt;br</a:t>
            </a:r>
            <a:r>
              <a:rPr lang="en-US" altLang="ko-KR" sz="14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let </a:t>
            </a:r>
            <a:r>
              <a:rPr lang="en-US" altLang="ko-KR" sz="1400" dirty="0"/>
              <a:t>m </a:t>
            </a:r>
            <a:r>
              <a:rPr lang="en-US" altLang="ko-KR" sz="1400"/>
              <a:t>= parseInt</a:t>
            </a:r>
            <a:r>
              <a:rPr lang="en-US" altLang="ko-KR" sz="1400" dirty="0"/>
              <a:t>("32");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write("parseInt</a:t>
            </a:r>
            <a:r>
              <a:rPr lang="en-US" altLang="ko-KR" sz="1400" dirty="0"/>
              <a:t>(\"32\")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 dirty="0"/>
              <a:t>+ m </a:t>
            </a:r>
            <a:r>
              <a:rPr lang="en-US" altLang="ko-KR" sz="1400"/>
              <a:t>+ "&lt;br</a:t>
            </a:r>
            <a:r>
              <a:rPr lang="en-US" altLang="ko-KR" sz="14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let </a:t>
            </a:r>
            <a:r>
              <a:rPr lang="en-US" altLang="ko-KR" sz="1400" dirty="0"/>
              <a:t>n </a:t>
            </a:r>
            <a:r>
              <a:rPr lang="en-US" altLang="ko-KR" sz="1400"/>
              <a:t>= parseInt</a:t>
            </a:r>
            <a:r>
              <a:rPr lang="en-US" altLang="ko-KR" sz="1400" dirty="0"/>
              <a:t>("0x32");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write("parseInt</a:t>
            </a:r>
            <a:r>
              <a:rPr lang="en-US" altLang="ko-KR" sz="1400" dirty="0"/>
              <a:t>(\"0x32\")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 dirty="0"/>
              <a:t>+ n </a:t>
            </a:r>
            <a:r>
              <a:rPr lang="en-US" altLang="ko-KR" sz="1400"/>
              <a:t>+ "&lt;br&gt;&lt;br</a:t>
            </a:r>
            <a:r>
              <a:rPr lang="en-US" altLang="ko-KR" sz="1400" dirty="0"/>
              <a:t>&gt;");</a:t>
            </a:r>
          </a:p>
          <a:p>
            <a:pPr defTabSz="198450">
              <a:spcAft>
                <a:spcPts val="100"/>
              </a:spcAft>
            </a:pPr>
            <a:endParaRPr lang="ko-KR" altLang="en-US" sz="1400" dirty="0"/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// "hello"</a:t>
            </a:r>
            <a:r>
              <a:rPr lang="ko-KR" altLang="en-US" sz="1400" dirty="0"/>
              <a:t>는 정수로 변환할 수 </a:t>
            </a:r>
            <a:r>
              <a:rPr lang="ko-KR" altLang="en-US" sz="1400"/>
              <a:t>없으므로 </a:t>
            </a:r>
            <a:r>
              <a:rPr lang="en-US" altLang="ko-KR" sz="1400"/>
              <a:t>parseInt</a:t>
            </a:r>
            <a:r>
              <a:rPr lang="en-US" altLang="ko-KR" sz="1400" dirty="0"/>
              <a:t>("hello")</a:t>
            </a:r>
            <a:r>
              <a:rPr lang="ko-KR" altLang="en-US" sz="1400"/>
              <a:t>는 </a:t>
            </a:r>
            <a:r>
              <a:rPr lang="en-US" altLang="ko-KR" sz="1400"/>
              <a:t>NaN</a:t>
            </a:r>
            <a:r>
              <a:rPr lang="en-US" altLang="ko-KR" sz="1400" dirty="0"/>
              <a:t> </a:t>
            </a:r>
            <a:r>
              <a:rPr lang="ko-KR" altLang="en-US" sz="1400" dirty="0"/>
              <a:t>리턴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/>
              <a:t>n </a:t>
            </a:r>
            <a:r>
              <a:rPr lang="en-US" altLang="ko-KR" sz="1400"/>
              <a:t>= parseInt</a:t>
            </a:r>
            <a:r>
              <a:rPr lang="en-US" altLang="ko-KR" sz="1400" dirty="0"/>
              <a:t>("hello"); 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if(isNaN</a:t>
            </a:r>
            <a:r>
              <a:rPr lang="en-US" altLang="ko-KR" sz="1400" dirty="0"/>
              <a:t>(</a:t>
            </a:r>
            <a:r>
              <a:rPr lang="en-US" altLang="ko-KR" sz="1400"/>
              <a:t>n)</a:t>
            </a:r>
            <a:r>
              <a:rPr lang="en-US" altLang="ko-KR" sz="1400" dirty="0"/>
              <a:t>) // true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</a:t>
            </a:r>
            <a:r>
              <a:rPr lang="en-US" altLang="ko-KR" sz="1400" dirty="0"/>
              <a:t>("hello</a:t>
            </a:r>
            <a:r>
              <a:rPr lang="ko-KR" altLang="en-US" sz="1400" dirty="0"/>
              <a:t>는 </a:t>
            </a:r>
            <a:r>
              <a:rPr lang="ko-KR" altLang="en-US" sz="1400"/>
              <a:t>숫자가 아닙니다</a:t>
            </a:r>
            <a:r>
              <a:rPr lang="en-US" altLang="ko-KR" sz="1400" dirty="0"/>
              <a:t>.");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</a:t>
            </a:r>
            <a:r>
              <a:rPr lang="en-US" altLang="ko-KR" sz="1400"/>
              <a:t>h3&gt;eval(), parseInt(), isNaN</a:t>
            </a:r>
            <a:r>
              <a:rPr lang="en-US" altLang="ko-KR" sz="1400" dirty="0"/>
              <a:t>()&lt;/h3&gt;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&lt;hr</a:t>
            </a:r>
            <a:r>
              <a:rPr lang="en-US" altLang="ko-KR" sz="14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evalParseIntIsNaN</a:t>
            </a:r>
            <a:r>
              <a:rPr lang="en-US" altLang="ko-KR" sz="1400" dirty="0"/>
              <a:t>();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167303-6E8A-4505-9EE2-8CA4C454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94" y="2340471"/>
            <a:ext cx="3218834" cy="30558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48EAB1-C594-4DC7-A420-D61A4C02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534" y="1568808"/>
            <a:ext cx="3723563" cy="1917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55D9E-A608-4FEB-915F-F7225A6B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36" y="3542454"/>
            <a:ext cx="2598351" cy="361407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50433" y="972319"/>
            <a:ext cx="5593100" cy="59093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&lt;!DOCTYPE html&gt;</a:t>
            </a:r>
          </a:p>
          <a:p>
            <a:pPr defTabSz="198450"/>
            <a:r>
              <a:rPr lang="en-US" altLang="ko-KR" sz="1400" dirty="0"/>
              <a:t>&lt;html&gt;</a:t>
            </a:r>
          </a:p>
          <a:p>
            <a:pPr defTabSz="198450"/>
            <a:r>
              <a:rPr lang="en-US" altLang="ko-KR" sz="1400" dirty="0"/>
              <a:t>&lt;head&gt;</a:t>
            </a:r>
          </a:p>
          <a:p>
            <a:pPr defTabSz="19845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98450"/>
            <a:r>
              <a:rPr lang="en-US" altLang="ko-KR" sz="1400" b="1" dirty="0"/>
              <a:t>	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98450"/>
            <a:r>
              <a:rPr lang="en-US" altLang="ko-KR" sz="1400" b="1" dirty="0"/>
              <a:t>	if(</a:t>
            </a:r>
            <a:r>
              <a:rPr lang="en-US" altLang="ko-KR" sz="1400" b="1" dirty="0" err="1"/>
              <a:t>isNaN</a:t>
            </a:r>
            <a:r>
              <a:rPr lang="en-US" altLang="ko-KR" sz="1400" b="1" dirty="0"/>
              <a:t>(m) || m &lt; 1 || m &gt; 9) { </a:t>
            </a:r>
          </a:p>
          <a:p>
            <a:pPr defTabSz="198450"/>
            <a:r>
              <a:rPr lang="en-US" altLang="ko-KR" sz="1400" dirty="0"/>
              <a:t>		alert("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98450"/>
            <a:r>
              <a:rPr lang="en-US" altLang="ko-KR" sz="1400" b="1" dirty="0"/>
              <a:t>	</a:t>
            </a:r>
            <a:r>
              <a:rPr lang="en-US" altLang="ko-KR" sz="1400" dirty="0"/>
              <a:t>	return;</a:t>
            </a:r>
          </a:p>
          <a:p>
            <a:pPr defTabSz="198450"/>
            <a:r>
              <a:rPr lang="en-US" altLang="ko-KR" sz="1400" dirty="0"/>
              <a:t>	}</a:t>
            </a:r>
          </a:p>
          <a:p>
            <a:pPr defTabSz="198450"/>
            <a:r>
              <a:rPr lang="en-US" altLang="ko-KR" sz="1400" dirty="0"/>
              <a:t>	for(let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98450"/>
            <a:r>
              <a:rPr lang="it-IT" altLang="ko-KR" sz="1400" dirty="0"/>
              <a:t>		document.write(m + "x" + i + "=" + m*i + "&lt;br&gt;");</a:t>
            </a:r>
          </a:p>
          <a:p>
            <a:pPr defTabSz="198450"/>
            <a:r>
              <a:rPr lang="en-US" altLang="ko-KR" sz="1400" dirty="0"/>
              <a:t>	}  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&lt;/head&gt;</a:t>
            </a:r>
          </a:p>
          <a:p>
            <a:pPr defTabSz="198450"/>
            <a:r>
              <a:rPr lang="en-US" altLang="ko-KR" sz="1400" dirty="0"/>
              <a:t>&lt;body&gt;</a:t>
            </a:r>
          </a:p>
          <a:p>
            <a:pPr defTabSz="19845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9845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dirty="0"/>
              <a:t>	let</a:t>
            </a:r>
            <a:r>
              <a:rPr lang="ko-KR" altLang="en-US" sz="1400" dirty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gugudan</a:t>
            </a:r>
            <a:r>
              <a:rPr lang="en-US" altLang="ko-KR" sz="1400" dirty="0"/>
              <a:t>(n); // </a:t>
            </a:r>
            <a:r>
              <a:rPr lang="ko-KR" altLang="en-US" sz="1400" dirty="0"/>
              <a:t>함수 호출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&lt;/body&gt;</a:t>
            </a:r>
          </a:p>
          <a:p>
            <a:pPr defTabSz="19845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6–24 </a:t>
            </a:r>
            <a:r>
              <a:rPr lang="ko-KR" altLang="en-US" dirty="0"/>
              <a:t>구구단 출력 함수 만들기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25331" y="2916535"/>
            <a:ext cx="1580910" cy="476353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3" dirty="0">
                <a:solidFill>
                  <a:schemeClr val="tx1"/>
                </a:solidFill>
              </a:rPr>
              <a:t>n</a:t>
            </a:r>
            <a:r>
              <a:rPr lang="ko-KR" altLang="en-US" sz="1103" dirty="0">
                <a:solidFill>
                  <a:schemeClr val="tx1"/>
                </a:solidFill>
              </a:rPr>
              <a:t>이</a:t>
            </a:r>
            <a:r>
              <a:rPr lang="en-US" altLang="ko-KR" sz="1103" dirty="0">
                <a:solidFill>
                  <a:schemeClr val="tx1"/>
                </a:solidFill>
              </a:rPr>
              <a:t> 1~9</a:t>
            </a:r>
            <a:r>
              <a:rPr lang="ko-KR" altLang="en-US" sz="1103" dirty="0">
                <a:solidFill>
                  <a:schemeClr val="tx1"/>
                </a:solidFill>
              </a:rPr>
              <a:t>사이의 숫자가 아닌 경우 처리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489227" y="2772519"/>
            <a:ext cx="5184576" cy="936321"/>
          </a:xfrm>
        </p:spPr>
        <p:txBody>
          <a:bodyPr>
            <a:noAutofit/>
          </a:bodyPr>
          <a:lstStyle/>
          <a:p>
            <a:pPr algn="l"/>
            <a:r>
              <a:rPr lang="ko-KR" altLang="en-US" sz="4800" b="1" dirty="0">
                <a:solidFill>
                  <a:srgbClr val="3B71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수고하셨습니다</a:t>
            </a:r>
            <a:r>
              <a:rPr lang="en-US" altLang="ko-KR" sz="4800" b="1" dirty="0">
                <a:solidFill>
                  <a:srgbClr val="3B71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4800" b="1" dirty="0">
              <a:solidFill>
                <a:srgbClr val="3B71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5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52923" y="1605630"/>
            <a:ext cx="8856984" cy="2160240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400" b="1" dirty="0"/>
              <a:t>특징</a:t>
            </a:r>
            <a:endParaRPr lang="en-US" altLang="ko-KR" sz="2400" b="1" dirty="0"/>
          </a:p>
          <a:p>
            <a:pPr lvl="1"/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&lt;head&gt;&lt;/head&gt;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나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&lt;body&gt;&lt;/body&gt;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내 어디든 가능</a:t>
            </a:r>
          </a:p>
          <a:p>
            <a:pPr lvl="1"/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웹 페이지 내에 여러 번 삽입 가능</a:t>
            </a:r>
          </a:p>
          <a:p>
            <a:pPr lvl="1"/>
            <a:endParaRPr lang="ko-KR" alt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0955" y="120770"/>
            <a:ext cx="9145016" cy="597509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6-2 &lt;script&gt;</a:t>
            </a:r>
            <a:r>
              <a:rPr lang="ko-KR" altLang="en-US" sz="2400" dirty="0"/>
              <a:t>태그에 자바스크립트코드작성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3691" y="1875220"/>
            <a:ext cx="5239882" cy="4844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&lt;head&gt;&lt;title&gt;script </a:t>
            </a:r>
            <a:r>
              <a:rPr lang="ko-KR" altLang="en-US" sz="1544" dirty="0"/>
              <a:t>태그에 자바스크립트 작성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&lt;script&gt;</a:t>
            </a:r>
          </a:p>
          <a:p>
            <a:pPr defTabSz="198450"/>
            <a:r>
              <a:rPr lang="en-US" altLang="ko-KR" sz="1544" b="1" dirty="0"/>
              <a:t>function over(</a:t>
            </a:r>
            <a:r>
              <a:rPr lang="en-US" altLang="ko-KR" sz="1544" b="1" dirty="0" err="1"/>
              <a:t>obj</a:t>
            </a:r>
            <a:r>
              <a:rPr lang="en-US" altLang="ko-KR" sz="1544" b="1" dirty="0"/>
              <a:t>) {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obj.src</a:t>
            </a:r>
            <a:r>
              <a:rPr lang="en-US" altLang="ko-KR" sz="1544" dirty="0"/>
              <a:t>="media/banana.png";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r>
              <a:rPr lang="en-US" altLang="ko-KR" sz="1544" b="1" dirty="0"/>
              <a:t>function out(</a:t>
            </a:r>
            <a:r>
              <a:rPr lang="en-US" altLang="ko-KR" sz="1544" b="1" dirty="0" err="1"/>
              <a:t>obj</a:t>
            </a:r>
            <a:r>
              <a:rPr lang="en-US" altLang="ko-KR" sz="1544" b="1" dirty="0"/>
              <a:t>) {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obj.src</a:t>
            </a:r>
            <a:r>
              <a:rPr lang="en-US" altLang="ko-KR" sz="1544" dirty="0"/>
              <a:t>="media/apple.png";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r>
              <a:rPr lang="en-US" altLang="ko-KR" sz="1544" dirty="0"/>
              <a:t>&lt;/script&gt;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마우스 올려 보세요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img</a:t>
            </a:r>
            <a:r>
              <a:rPr lang="en-US" altLang="ko-KR" sz="1544" dirty="0"/>
              <a:t> </a:t>
            </a:r>
            <a:r>
              <a:rPr lang="en-US" altLang="ko-KR" sz="1544" dirty="0" err="1"/>
              <a:t>src</a:t>
            </a:r>
            <a:r>
              <a:rPr lang="en-US" altLang="ko-KR" sz="1544" dirty="0"/>
              <a:t>="media/apple.png" alt="</a:t>
            </a:r>
            <a:r>
              <a:rPr lang="ko-KR" altLang="en-US" sz="1544" dirty="0"/>
              <a:t>이미지</a:t>
            </a:r>
            <a:r>
              <a:rPr lang="en-US" altLang="ko-KR" sz="1544" dirty="0"/>
              <a:t>" 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onmouseover</a:t>
            </a:r>
            <a:r>
              <a:rPr lang="en-US" altLang="ko-KR" sz="1544" b="1" dirty="0"/>
              <a:t>="over(this)"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onmouseout</a:t>
            </a:r>
            <a:r>
              <a:rPr lang="en-US" altLang="ko-KR" sz="1544" b="1" dirty="0"/>
              <a:t>="out(this)"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sp>
        <p:nvSpPr>
          <p:cNvPr id="10" name="자유형 9"/>
          <p:cNvSpPr/>
          <p:nvPr/>
        </p:nvSpPr>
        <p:spPr>
          <a:xfrm>
            <a:off x="5530593" y="5844827"/>
            <a:ext cx="1349667" cy="95270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766281" y="6709953"/>
            <a:ext cx="2068194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가리키는 자바스크립트키워드</a:t>
            </a:r>
          </a:p>
        </p:txBody>
      </p:sp>
      <p:sp>
        <p:nvSpPr>
          <p:cNvPr id="13" name="자유형 12"/>
          <p:cNvSpPr/>
          <p:nvPr/>
        </p:nvSpPr>
        <p:spPr>
          <a:xfrm>
            <a:off x="4101534" y="2748532"/>
            <a:ext cx="1587843" cy="3026513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591507" y="2851162"/>
            <a:ext cx="1375698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태그를 가리킴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62" y="2034004"/>
            <a:ext cx="2205407" cy="25826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00" y="3383670"/>
            <a:ext cx="2205407" cy="258264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184971" y="1332359"/>
            <a:ext cx="9433048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자바스크립트 코드 </a:t>
            </a:r>
            <a:r>
              <a:rPr lang="ko-KR" altLang="en-US" sz="2200" b="1"/>
              <a:t>파일 저장</a:t>
            </a:r>
            <a:endParaRPr lang="en-US" altLang="ko-KR" sz="2200" b="1" dirty="0"/>
          </a:p>
          <a:p>
            <a:pPr lvl="1"/>
            <a:r>
              <a:rPr lang="ko-KR" altLang="en-US" sz="1800" err="1">
                <a:latin typeface="굴림" panose="020B0600000101010101" pitchFamily="50" charset="-127"/>
                <a:ea typeface="굴림" panose="020B0600000101010101" pitchFamily="50" charset="-127"/>
              </a:rPr>
              <a:t>확장자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.js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파일에 저장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&lt;script&gt;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 없이 자바스크립트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코드만 저장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ko-KR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여러 웹 페이지에서 </a:t>
            </a:r>
            <a:r>
              <a:rPr lang="ko-KR" altLang="en-US" sz="2200" b="1"/>
              <a:t>불러 사용</a:t>
            </a:r>
            <a:endParaRPr lang="en-US" altLang="ko-KR" sz="2200" b="1" dirty="0"/>
          </a:p>
          <a:p>
            <a:pPr lvl="2"/>
            <a:r>
              <a:rPr lang="ko-KR" altLang="en-US" dirty="0"/>
              <a:t>웹 페이지마다 자바스크립트 코드 작성 </a:t>
            </a:r>
            <a:r>
              <a:rPr lang="ko-KR" altLang="en-US"/>
              <a:t>중복 불필요</a:t>
            </a:r>
            <a:endParaRPr lang="en-US" altLang="ko-KR" dirty="0"/>
          </a:p>
          <a:p>
            <a:pPr lvl="2"/>
            <a:r>
              <a:rPr lang="en-US" altLang="ko-KR" dirty="0"/>
              <a:t>&lt;script&gt; </a:t>
            </a:r>
            <a:r>
              <a:rPr lang="ko-KR" altLang="en-US"/>
              <a:t>태그의 </a:t>
            </a:r>
            <a:r>
              <a:rPr lang="en-US" altLang="ko-KR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속성으로 파일을 불러 사용</a:t>
            </a: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6396" y="4690439"/>
            <a:ext cx="7542255" cy="9067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764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764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764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764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764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764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부터 이곳에 자바스크립트 코드 추가 작성하면 </a:t>
            </a:r>
            <a:r>
              <a:rPr lang="ko-KR" altLang="en-US" sz="1764" kern="0" dirty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764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15 IT정보통신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563AD"/>
      </a:accent1>
      <a:accent2>
        <a:srgbClr val="80C341"/>
      </a:accent2>
      <a:accent3>
        <a:srgbClr val="00A8F7"/>
      </a:accent3>
      <a:accent4>
        <a:srgbClr val="078354"/>
      </a:accent4>
      <a:accent5>
        <a:srgbClr val="4B5763"/>
      </a:accent5>
      <a:accent6>
        <a:srgbClr val="EA5514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 anchor="ctr">
        <a:noAutofit/>
      </a:bodyPr>
      <a:lstStyle>
        <a:defPPr marL="342900" indent="-342900">
          <a:buFont typeface="Arial" panose="020B0604020202020204" pitchFamily="34" charset="0"/>
          <a:buChar char="•"/>
          <a:defRPr dirty="0" smtClean="0"/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7821</TotalTime>
  <Words>6449</Words>
  <Application>Microsoft Office PowerPoint</Application>
  <PresentationFormat>사용자 지정</PresentationFormat>
  <Paragraphs>1220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HY나무L</vt:lpstr>
      <vt:lpstr>HY헤드라인M</vt:lpstr>
      <vt:lpstr>굴림</vt:lpstr>
      <vt:lpstr>맑은 고딕</vt:lpstr>
      <vt:lpstr>한컴 소망 M</vt:lpstr>
      <vt:lpstr>휴먼모음T</vt:lpstr>
      <vt:lpstr>휴먼편지체</vt:lpstr>
      <vt:lpstr>Arial</vt:lpstr>
      <vt:lpstr>Comic Sans MS</vt:lpstr>
      <vt:lpstr>Wingdings</vt:lpstr>
      <vt:lpstr>Wingdings 2</vt:lpstr>
      <vt:lpstr>Office 테마</vt:lpstr>
      <vt:lpstr>PowerPoint 프레젠테이션</vt:lpstr>
      <vt:lpstr>PowerPoint 프레젠테이션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  <vt:lpstr>수고하셨습니다.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표준작성법_사업계획서_신년도</dc:title>
  <dc:creator>㈜비즈폼</dc:creator>
  <dc:description>무단 복제 배포시 법적 불이익을 받을 수 있습니다.</dc:description>
  <cp:lastModifiedBy>PC</cp:lastModifiedBy>
  <cp:revision>531</cp:revision>
  <dcterms:created xsi:type="dcterms:W3CDTF">2014-10-24T01:49:55Z</dcterms:created>
  <dcterms:modified xsi:type="dcterms:W3CDTF">2023-05-04T10:17:26Z</dcterms:modified>
  <cp:category>본 문서의 저작권은 비즈폼에 있습니다.</cp:category>
</cp:coreProperties>
</file>